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2"/>
  </p:notesMasterIdLst>
  <p:sldIdLst>
    <p:sldId id="293" r:id="rId2"/>
    <p:sldId id="265" r:id="rId3"/>
    <p:sldId id="266" r:id="rId4"/>
    <p:sldId id="294" r:id="rId5"/>
    <p:sldId id="323" r:id="rId6"/>
    <p:sldId id="298" r:id="rId7"/>
    <p:sldId id="303" r:id="rId8"/>
    <p:sldId id="300" r:id="rId9"/>
    <p:sldId id="302" r:id="rId10"/>
    <p:sldId id="301" r:id="rId11"/>
    <p:sldId id="318" r:id="rId12"/>
    <p:sldId id="305" r:id="rId13"/>
    <p:sldId id="320" r:id="rId14"/>
    <p:sldId id="307" r:id="rId15"/>
    <p:sldId id="308" r:id="rId16"/>
    <p:sldId id="311" r:id="rId17"/>
    <p:sldId id="315" r:id="rId18"/>
    <p:sldId id="326" r:id="rId19"/>
    <p:sldId id="327" r:id="rId20"/>
    <p:sldId id="32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ilda Wirth Federico" initials="HWF" lastIdx="8" clrIdx="0"/>
  <p:cmAuthor id="1" name="Sarah Evans" initials="SE" lastIdx="6" clrIdx="1"/>
  <p:cmAuthor id="2" name="LD" initials="LD" lastIdx="8" clrIdx="2"/>
  <p:cmAuthor id="3" name="Sarah Evans" initials="SJE" lastIdx="43"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578"/>
    <a:srgbClr val="005A94"/>
    <a:srgbClr val="2F8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14" autoAdjust="0"/>
    <p:restoredTop sz="90406" autoAdjust="0"/>
  </p:normalViewPr>
  <p:slideViewPr>
    <p:cSldViewPr>
      <p:cViewPr varScale="1">
        <p:scale>
          <a:sx n="62" d="100"/>
          <a:sy n="62" d="100"/>
        </p:scale>
        <p:origin x="1512" y="54"/>
      </p:cViewPr>
      <p:guideLst>
        <p:guide orient="horz" pos="1008"/>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showGuides="1">
      <p:cViewPr varScale="1">
        <p:scale>
          <a:sx n="71" d="100"/>
          <a:sy n="71" d="100"/>
        </p:scale>
        <p:origin x="-313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75BF25-40BE-405D-88E7-C5FB6E60947B}" type="datetimeFigureOut">
              <a:rPr lang="en-US" smtClean="0"/>
              <a:pPr/>
              <a:t>9/15/2018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7E2621-405C-4F83-9120-2E9601611C17}" type="slidenum">
              <a:rPr lang="en-US" smtClean="0"/>
              <a:pPr/>
              <a:t>‹#›</a:t>
            </a:fld>
            <a:endParaRPr lang="en-US"/>
          </a:p>
        </p:txBody>
      </p:sp>
    </p:spTree>
    <p:extLst>
      <p:ext uri="{BB962C8B-B14F-4D97-AF65-F5344CB8AC3E}">
        <p14:creationId xmlns:p14="http://schemas.microsoft.com/office/powerpoint/2010/main" val="2506517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chapter</a:t>
            </a:r>
            <a:r>
              <a:rPr lang="en-US" baseline="0" dirty="0"/>
              <a:t> provides an overview of the importance of learning about computers and technology.</a:t>
            </a:r>
            <a:endParaRPr lang="en-US" dirty="0"/>
          </a:p>
        </p:txBody>
      </p:sp>
      <p:sp>
        <p:nvSpPr>
          <p:cNvPr id="4" name="Slide Number Placeholder 3"/>
          <p:cNvSpPr>
            <a:spLocks noGrp="1"/>
          </p:cNvSpPr>
          <p:nvPr>
            <p:ph type="sldNum" sz="quarter" idx="10"/>
          </p:nvPr>
        </p:nvSpPr>
        <p:spPr/>
        <p:txBody>
          <a:bodyPr/>
          <a:lstStyle/>
          <a:p>
            <a:fld id="{277E2621-405C-4F83-9120-2E9601611C17}" type="slidenum">
              <a:rPr lang="en-US" smtClean="0"/>
              <a:pPr/>
              <a:t>0</a:t>
            </a:fld>
            <a:endParaRPr lang="en-US"/>
          </a:p>
        </p:txBody>
      </p:sp>
    </p:spTree>
    <p:extLst>
      <p:ext uri="{BB962C8B-B14F-4D97-AF65-F5344CB8AC3E}">
        <p14:creationId xmlns:p14="http://schemas.microsoft.com/office/powerpoint/2010/main" val="52256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a:solidFill>
                  <a:schemeClr val="tx1"/>
                </a:solidFill>
                <a:effectLst/>
                <a:latin typeface="+mn-lt"/>
                <a:ea typeface="+mn-ea"/>
                <a:cs typeface="+mn-cs"/>
              </a:rPr>
              <a:t>Technology is changing all aspects of how we purchase and consume goods—</a:t>
            </a:r>
          </a:p>
          <a:p>
            <a:pPr marL="228600" marR="0" indent="-228600" algn="l" defTabSz="914400" rtl="0" eaLnBrk="1" fontAlgn="auto" latinLnBrk="0" hangingPunct="1">
              <a:lnSpc>
                <a:spcPct val="100000"/>
              </a:lnSpc>
              <a:spcBef>
                <a:spcPts val="0"/>
              </a:spcBef>
              <a:spcAft>
                <a:spcPts val="0"/>
              </a:spcAft>
              <a:buClrTx/>
              <a:buSzTx/>
              <a:buFont typeface="Arial" pitchFamily="34" charset="0"/>
              <a:buAutoNum type="arabicPeriod"/>
              <a:tabLst/>
              <a:defRPr/>
            </a:pPr>
            <a:r>
              <a:rPr lang="en-US" sz="1200" kern="1200" dirty="0">
                <a:solidFill>
                  <a:schemeClr val="tx1"/>
                </a:solidFill>
                <a:effectLst/>
                <a:latin typeface="+mn-lt"/>
                <a:ea typeface="+mn-ea"/>
                <a:cs typeface="+mn-cs"/>
              </a:rPr>
              <a:t>from strategies for convincing you to purchase a certain product </a:t>
            </a:r>
          </a:p>
          <a:p>
            <a:pPr marL="228600" marR="0" indent="-228600" algn="l" defTabSz="914400" rtl="0" eaLnBrk="1" fontAlgn="auto" latinLnBrk="0" hangingPunct="1">
              <a:lnSpc>
                <a:spcPct val="100000"/>
              </a:lnSpc>
              <a:spcBef>
                <a:spcPts val="0"/>
              </a:spcBef>
              <a:spcAft>
                <a:spcPts val="0"/>
              </a:spcAft>
              <a:buClrTx/>
              <a:buSzTx/>
              <a:buFont typeface="Arial" pitchFamily="34" charset="0"/>
              <a:buAutoNum type="arabicPeriod"/>
              <a:tabLst/>
              <a:defRPr/>
            </a:pPr>
            <a:r>
              <a:rPr lang="en-US" sz="1200" kern="1200" dirty="0">
                <a:solidFill>
                  <a:schemeClr val="tx1"/>
                </a:solidFill>
                <a:effectLst/>
                <a:latin typeface="+mn-lt"/>
                <a:ea typeface="+mn-ea"/>
                <a:cs typeface="+mn-cs"/>
              </a:rPr>
              <a:t>to the mechanics of how you buy and own things. </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kern="1200" dirty="0">
              <a:solidFill>
                <a:schemeClr val="tx1"/>
              </a:solidFill>
              <a:effectLst/>
              <a:latin typeface="+mn-lt"/>
              <a:ea typeface="+mn-ea"/>
              <a:cs typeface="+mn-cs"/>
            </a:endParaRPr>
          </a:p>
          <a:p>
            <a:pPr marL="171450" indent="-171450">
              <a:buFont typeface="Arial" pitchFamily="34" charset="0"/>
              <a:buChar char="•"/>
            </a:pPr>
            <a:r>
              <a:rPr lang="en-US" sz="1200" kern="1200" dirty="0">
                <a:solidFill>
                  <a:schemeClr val="tx1"/>
                </a:solidFill>
                <a:effectLst/>
                <a:latin typeface="+mn-lt"/>
                <a:ea typeface="+mn-ea"/>
                <a:cs typeface="+mn-cs"/>
              </a:rPr>
              <a:t>New strategies in marketing and communications are counting on the fact that so many people have a cell phone with a camera and Internet access.</a:t>
            </a:r>
          </a:p>
          <a:p>
            <a:pPr marL="171450" indent="-171450">
              <a:buFont typeface="Arial" pitchFamily="34" charset="0"/>
              <a:buChar char="•"/>
            </a:pPr>
            <a:r>
              <a:rPr lang="en-US" sz="1200" kern="1200" dirty="0">
                <a:solidFill>
                  <a:schemeClr val="tx1"/>
                </a:solidFill>
                <a:effectLst/>
                <a:latin typeface="+mn-lt"/>
                <a:ea typeface="+mn-ea"/>
                <a:cs typeface="+mn-cs"/>
              </a:rPr>
              <a:t>A technology named </a:t>
            </a:r>
            <a:r>
              <a:rPr lang="en-US" sz="1200" b="0" i="1" u="none" strike="noStrike" kern="1200" dirty="0">
                <a:solidFill>
                  <a:schemeClr val="tx1"/>
                </a:solidFill>
                <a:effectLst/>
                <a:latin typeface="+mn-lt"/>
                <a:ea typeface="+mn-ea"/>
                <a:cs typeface="+mn-cs"/>
              </a:rPr>
              <a:t>QR (quick response) codes</a:t>
            </a:r>
            <a:r>
              <a:rPr lang="en-US" sz="1200" b="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lets any piece of print host a link to online information and video content. From your smartphone, simply run your QR app and hold the phone near the QR image anywhere you see it. Your phone scans the QR image and takes you to a website, video,</a:t>
            </a:r>
            <a:r>
              <a:rPr lang="en-US" sz="1200" kern="1200" baseline="0" dirty="0">
                <a:solidFill>
                  <a:schemeClr val="tx1"/>
                </a:solidFill>
                <a:effectLst/>
                <a:latin typeface="+mn-lt"/>
                <a:ea typeface="+mn-ea"/>
                <a:cs typeface="+mn-cs"/>
              </a:rPr>
              <a:t> schedule, or Facebook page for more information. S</a:t>
            </a:r>
            <a:r>
              <a:rPr lang="en-US" sz="1200" kern="1200" dirty="0">
                <a:solidFill>
                  <a:schemeClr val="tx1"/>
                </a:solidFill>
                <a:effectLst/>
                <a:latin typeface="+mn-lt"/>
                <a:ea typeface="+mn-ea"/>
                <a:cs typeface="+mn-cs"/>
              </a:rPr>
              <a:t>tudies show 82 percent of shoppers go to the Internet on their phone before a purchase. </a:t>
            </a:r>
          </a:p>
          <a:p>
            <a:pPr marL="171450" indent="-171450">
              <a:buFont typeface="Arial" pitchFamily="34" charset="0"/>
              <a:buChar char="•"/>
            </a:pPr>
            <a:r>
              <a:rPr lang="en-US" sz="1200" kern="1200" dirty="0">
                <a:solidFill>
                  <a:schemeClr val="tx1"/>
                </a:solidFill>
                <a:effectLst/>
                <a:latin typeface="+mn-lt"/>
                <a:ea typeface="+mn-ea"/>
                <a:cs typeface="+mn-cs"/>
              </a:rPr>
              <a:t>Apps like </a:t>
            </a:r>
            <a:r>
              <a:rPr lang="en-US" sz="1200" kern="1200" dirty="0" err="1">
                <a:solidFill>
                  <a:schemeClr val="tx1"/>
                </a:solidFill>
                <a:effectLst/>
                <a:latin typeface="+mn-lt"/>
                <a:ea typeface="+mn-ea"/>
                <a:cs typeface="+mn-cs"/>
              </a:rPr>
              <a:t>ShopSavvy</a:t>
            </a:r>
            <a:r>
              <a:rPr lang="en-US" sz="1200" kern="1200" baseline="0" dirty="0">
                <a:solidFill>
                  <a:schemeClr val="tx1"/>
                </a:solidFill>
                <a:effectLst/>
                <a:latin typeface="+mn-lt"/>
                <a:ea typeface="+mn-ea"/>
                <a:cs typeface="+mn-cs"/>
              </a:rPr>
              <a:t> and </a:t>
            </a:r>
            <a:r>
              <a:rPr lang="en-US" sz="1200" kern="1200" baseline="0" dirty="0" err="1">
                <a:solidFill>
                  <a:schemeClr val="tx1"/>
                </a:solidFill>
                <a:effectLst/>
                <a:latin typeface="+mn-lt"/>
                <a:ea typeface="+mn-ea"/>
                <a:cs typeface="+mn-cs"/>
              </a:rPr>
              <a:t>RedLaser</a:t>
            </a:r>
            <a:r>
              <a:rPr lang="en-US" sz="1200" kern="1200" baseline="0" dirty="0">
                <a:solidFill>
                  <a:schemeClr val="tx1"/>
                </a:solidFill>
                <a:effectLst/>
                <a:latin typeface="+mn-lt"/>
                <a:ea typeface="+mn-ea"/>
                <a:cs typeface="+mn-cs"/>
              </a:rPr>
              <a:t> scan the bar code of an item and then compare prices with those of nearby stores and the best prices available online.</a:t>
            </a:r>
          </a:p>
          <a:p>
            <a:pPr marL="171450" indent="-171450">
              <a:buFont typeface="Arial" pitchFamily="34" charset="0"/>
              <a:buChar char="•"/>
            </a:pPr>
            <a:r>
              <a:rPr lang="en-US" sz="1200" kern="1200" baseline="0" dirty="0">
                <a:solidFill>
                  <a:schemeClr val="tx1"/>
                </a:solidFill>
                <a:effectLst/>
                <a:latin typeface="+mn-lt"/>
                <a:ea typeface="+mn-ea"/>
                <a:cs typeface="+mn-cs"/>
              </a:rPr>
              <a:t>Tech-savvy shoppers can get mobile coupons delivered to their cell phones thanks to sites like </a:t>
            </a:r>
            <a:r>
              <a:rPr lang="en-US" sz="1200" kern="1200" baseline="0" dirty="0" err="1">
                <a:solidFill>
                  <a:schemeClr val="tx1"/>
                </a:solidFill>
                <a:effectLst/>
                <a:latin typeface="+mn-lt"/>
                <a:ea typeface="+mn-ea"/>
                <a:cs typeface="+mn-cs"/>
              </a:rPr>
              <a:t>Zavers</a:t>
            </a:r>
            <a:r>
              <a:rPr lang="en-US" sz="1200" kern="1200" baseline="0" dirty="0">
                <a:solidFill>
                  <a:schemeClr val="tx1"/>
                </a:solidFill>
                <a:effectLst/>
                <a:latin typeface="+mn-lt"/>
                <a:ea typeface="+mn-ea"/>
                <a:cs typeface="+mn-cs"/>
              </a:rPr>
              <a:t> and </a:t>
            </a:r>
            <a:r>
              <a:rPr lang="en-US" sz="1200" kern="1200" baseline="0" dirty="0" err="1">
                <a:solidFill>
                  <a:schemeClr val="tx1"/>
                </a:solidFill>
                <a:effectLst/>
                <a:latin typeface="+mn-lt"/>
                <a:ea typeface="+mn-ea"/>
                <a:cs typeface="+mn-cs"/>
              </a:rPr>
              <a:t>Cellfire</a:t>
            </a:r>
            <a:r>
              <a:rPr lang="en-US" sz="1200" kern="1200" baseline="0" dirty="0">
                <a:solidFill>
                  <a:schemeClr val="tx1"/>
                </a:solidFill>
                <a:effectLst/>
                <a:latin typeface="+mn-lt"/>
                <a:ea typeface="+mn-ea"/>
                <a:cs typeface="+mn-cs"/>
              </a:rPr>
              <a:t>.</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277E2621-405C-4F83-9120-2E9601611C17}" type="slidenum">
              <a:rPr lang="en-US" smtClean="0"/>
              <a:pPr/>
              <a:t>9</a:t>
            </a:fld>
            <a:endParaRPr lang="en-US"/>
          </a:p>
        </p:txBody>
      </p:sp>
    </p:spTree>
    <p:extLst>
      <p:ext uri="{BB962C8B-B14F-4D97-AF65-F5344CB8AC3E}">
        <p14:creationId xmlns:p14="http://schemas.microsoft.com/office/powerpoint/2010/main" val="2478899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sz="1200" kern="1200" dirty="0">
                <a:solidFill>
                  <a:schemeClr val="tx1"/>
                </a:solidFill>
                <a:effectLst/>
                <a:latin typeface="+mn-lt"/>
                <a:ea typeface="+mn-ea"/>
                <a:cs typeface="+mn-cs"/>
              </a:rPr>
              <a:t>Technology is creating huge changes in the world scene as well as how we behave socially,</a:t>
            </a:r>
            <a:r>
              <a:rPr lang="en-US" sz="1200" kern="1200" baseline="0" dirty="0">
                <a:solidFill>
                  <a:schemeClr val="tx1"/>
                </a:solidFill>
                <a:effectLst/>
                <a:latin typeface="+mn-lt"/>
                <a:ea typeface="+mn-ea"/>
                <a:cs typeface="+mn-cs"/>
              </a:rPr>
              <a:t> but it is also important to you on a more personal level. </a:t>
            </a:r>
            <a:r>
              <a:rPr lang="en-US" sz="1200" kern="1200" dirty="0">
                <a:solidFill>
                  <a:schemeClr val="tx1"/>
                </a:solidFill>
                <a:effectLst/>
                <a:latin typeface="+mn-lt"/>
                <a:ea typeface="+mn-ea"/>
                <a:cs typeface="+mn-cs"/>
              </a:rPr>
              <a:t>Being </a:t>
            </a:r>
            <a:r>
              <a:rPr lang="en-US" sz="1200" b="0" i="1" u="none" strike="noStrike" kern="1200" dirty="0">
                <a:solidFill>
                  <a:schemeClr val="tx1"/>
                </a:solidFill>
                <a:effectLst/>
                <a:latin typeface="+mn-lt"/>
                <a:ea typeface="+mn-ea"/>
                <a:cs typeface="+mn-cs"/>
              </a:rPr>
              <a:t>computer literate</a:t>
            </a:r>
            <a:r>
              <a:rPr lang="en-US" sz="1200" b="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means being familiar enough with computers that you understand their capabilities and limitations and that you know how to use them safely and efficiently.  </a:t>
            </a:r>
          </a:p>
        </p:txBody>
      </p:sp>
      <p:sp>
        <p:nvSpPr>
          <p:cNvPr id="4" name="Slide Number Placeholder 3"/>
          <p:cNvSpPr>
            <a:spLocks noGrp="1"/>
          </p:cNvSpPr>
          <p:nvPr>
            <p:ph type="sldNum" sz="quarter" idx="10"/>
          </p:nvPr>
        </p:nvSpPr>
        <p:spPr/>
        <p:txBody>
          <a:bodyPr/>
          <a:lstStyle/>
          <a:p>
            <a:fld id="{277E2621-405C-4F83-9120-2E9601611C17}" type="slidenum">
              <a:rPr lang="en-US" smtClean="0"/>
              <a:pPr/>
              <a:t>10</a:t>
            </a:fld>
            <a:endParaRPr lang="en-US"/>
          </a:p>
        </p:txBody>
      </p:sp>
    </p:spTree>
    <p:extLst>
      <p:ext uri="{BB962C8B-B14F-4D97-AF65-F5344CB8AC3E}">
        <p14:creationId xmlns:p14="http://schemas.microsoft.com/office/powerpoint/2010/main" val="779596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b="0" i="0" u="none" strike="noStrike" kern="1200" dirty="0">
                <a:solidFill>
                  <a:schemeClr val="tx1"/>
                </a:solidFill>
                <a:effectLst/>
                <a:latin typeface="+mn-lt"/>
                <a:ea typeface="+mn-ea"/>
                <a:cs typeface="+mn-cs"/>
              </a:rPr>
              <a:t>Avoiding hackers and viruses:</a:t>
            </a:r>
            <a:r>
              <a:rPr lang="en-US" sz="1200" b="0" kern="1200" dirty="0">
                <a:solidFill>
                  <a:schemeClr val="tx1"/>
                </a:solidFill>
                <a:effectLst/>
                <a:latin typeface="+mn-lt"/>
                <a:ea typeface="+mn-ea"/>
                <a:cs typeface="+mn-cs"/>
              </a:rPr>
              <a:t> Being aware of how hackers and viruses operate and knowing the damage they can do to your computer can help you avoid falling prey to them. </a:t>
            </a:r>
          </a:p>
          <a:p>
            <a:pPr marL="171450" indent="-171450">
              <a:buFont typeface="Arial" pitchFamily="34" charset="0"/>
              <a:buChar char="•"/>
            </a:pPr>
            <a:r>
              <a:rPr lang="en-US" sz="1200" b="0" i="0" u="none" strike="noStrike" kern="1200" dirty="0">
                <a:solidFill>
                  <a:schemeClr val="tx1"/>
                </a:solidFill>
                <a:effectLst/>
                <a:latin typeface="+mn-lt"/>
                <a:ea typeface="+mn-ea"/>
                <a:cs typeface="+mn-cs"/>
              </a:rPr>
              <a:t>Protecting your privacy:</a:t>
            </a:r>
            <a:r>
              <a:rPr lang="en-US" sz="1200" b="0" kern="1200" dirty="0">
                <a:solidFill>
                  <a:schemeClr val="tx1"/>
                </a:solidFill>
                <a:effectLst/>
                <a:latin typeface="+mn-lt"/>
                <a:ea typeface="+mn-ea"/>
                <a:cs typeface="+mn-cs"/>
              </a:rPr>
              <a:t> You’ve probably heard of </a:t>
            </a:r>
            <a:r>
              <a:rPr lang="en-US" sz="1200" b="1" kern="1200" dirty="0">
                <a:solidFill>
                  <a:schemeClr val="tx1"/>
                </a:solidFill>
                <a:effectLst/>
                <a:latin typeface="+mn-lt"/>
                <a:ea typeface="+mn-ea"/>
                <a:cs typeface="+mn-cs"/>
              </a:rPr>
              <a:t>identity theft</a:t>
            </a:r>
            <a:r>
              <a:rPr lang="en-US" sz="1200" b="0" kern="1200" dirty="0">
                <a:solidFill>
                  <a:schemeClr val="tx1"/>
                </a:solidFill>
                <a:effectLst/>
                <a:latin typeface="+mn-lt"/>
                <a:ea typeface="+mn-ea"/>
                <a:cs typeface="+mn-cs"/>
              </a:rPr>
              <a:t>—but do you know how to protect yourself from identity theft when you’re online?</a:t>
            </a:r>
          </a:p>
          <a:p>
            <a:pPr marL="171450" indent="-171450">
              <a:buFont typeface="Arial" pitchFamily="34" charset="0"/>
              <a:buChar char="•"/>
            </a:pPr>
            <a:r>
              <a:rPr lang="en-US" sz="1200" b="0" i="0" u="none" strike="noStrike" kern="1200" dirty="0">
                <a:solidFill>
                  <a:schemeClr val="tx1"/>
                </a:solidFill>
                <a:effectLst/>
                <a:latin typeface="+mn-lt"/>
                <a:ea typeface="+mn-ea"/>
                <a:cs typeface="+mn-cs"/>
              </a:rPr>
              <a:t>Understanding the real risks:</a:t>
            </a:r>
            <a:r>
              <a:rPr lang="en-US" sz="1200" b="0" kern="1200" dirty="0">
                <a:solidFill>
                  <a:schemeClr val="tx1"/>
                </a:solidFill>
                <a:effectLst/>
                <a:latin typeface="+mn-lt"/>
                <a:ea typeface="+mn-ea"/>
                <a:cs typeface="+mn-cs"/>
              </a:rPr>
              <a:t> Part of being computer literate means being able to separate the real privacy and security risks from things you don’t have to worry about.</a:t>
            </a:r>
          </a:p>
          <a:p>
            <a:pPr marL="171450" indent="-171450">
              <a:buFont typeface="Arial" pitchFamily="34" charset="0"/>
              <a:buChar char="•"/>
            </a:pPr>
            <a:r>
              <a:rPr lang="en-US" sz="1200" b="0" i="0" u="none" strike="noStrike" kern="1200" dirty="0">
                <a:solidFill>
                  <a:schemeClr val="tx1"/>
                </a:solidFill>
                <a:effectLst/>
                <a:latin typeface="+mn-lt"/>
                <a:ea typeface="+mn-ea"/>
                <a:cs typeface="+mn-cs"/>
              </a:rPr>
              <a:t>Using the web wisely:</a:t>
            </a:r>
            <a:r>
              <a:rPr lang="en-US" sz="1200" b="0" kern="1200" dirty="0">
                <a:solidFill>
                  <a:schemeClr val="tx1"/>
                </a:solidFill>
                <a:effectLst/>
                <a:latin typeface="+mn-lt"/>
                <a:ea typeface="+mn-ea"/>
                <a:cs typeface="+mn-cs"/>
              </a:rPr>
              <a:t> Anyone who has ever searched the web can attest that finding information and finding good information are two different things. People who are computer literate make the Internet a powerful tool and know how to find the information they want effectively. </a:t>
            </a:r>
          </a:p>
          <a:p>
            <a:pPr marL="171450" indent="-171450">
              <a:buFont typeface="Arial" pitchFamily="34" charset="0"/>
              <a:buChar char="•"/>
            </a:pPr>
            <a:r>
              <a:rPr lang="en-US" sz="1200" b="0" i="0" u="none" strike="noStrike" kern="1200" dirty="0">
                <a:solidFill>
                  <a:schemeClr val="tx1"/>
                </a:solidFill>
                <a:effectLst/>
                <a:latin typeface="+mn-lt"/>
                <a:ea typeface="+mn-ea"/>
                <a:cs typeface="+mn-cs"/>
              </a:rPr>
              <a:t>Avoiding online annoyances:</a:t>
            </a:r>
            <a:r>
              <a:rPr lang="en-US" sz="1200" b="0" kern="1200" dirty="0">
                <a:solidFill>
                  <a:schemeClr val="tx1"/>
                </a:solidFill>
                <a:effectLst/>
                <a:latin typeface="+mn-lt"/>
                <a:ea typeface="+mn-ea"/>
                <a:cs typeface="+mn-cs"/>
              </a:rPr>
              <a:t> If you have an e-mail account, are you sure you know all the tricks you need to use e-mail appropriately? Do you know what </a:t>
            </a:r>
            <a:r>
              <a:rPr lang="en-US" sz="1200" b="0" i="0" u="none" strike="noStrike" kern="1200" dirty="0">
                <a:solidFill>
                  <a:schemeClr val="tx1"/>
                </a:solidFill>
                <a:effectLst/>
                <a:latin typeface="+mn-lt"/>
                <a:ea typeface="+mn-ea"/>
                <a:cs typeface="+mn-cs"/>
              </a:rPr>
              <a:t>software</a:t>
            </a:r>
            <a:r>
              <a:rPr lang="en-US" sz="1200" b="0" kern="1200" dirty="0">
                <a:solidFill>
                  <a:schemeClr val="tx1"/>
                </a:solidFill>
                <a:effectLst/>
                <a:latin typeface="+mn-lt"/>
                <a:ea typeface="+mn-ea"/>
                <a:cs typeface="+mn-cs"/>
              </a:rPr>
              <a:t> programs you should install on your computer to avoid online annoyances?</a:t>
            </a:r>
          </a:p>
          <a:p>
            <a:pPr marL="171450" indent="-171450">
              <a:buFont typeface="Arial" pitchFamily="34" charset="0"/>
              <a:buChar char="•"/>
            </a:pPr>
            <a:r>
              <a:rPr lang="en-US" sz="1200" b="0" i="0" u="none" strike="noStrike" kern="1200" dirty="0">
                <a:solidFill>
                  <a:schemeClr val="tx1"/>
                </a:solidFill>
                <a:effectLst/>
                <a:latin typeface="+mn-lt"/>
                <a:ea typeface="+mn-ea"/>
                <a:cs typeface="+mn-cs"/>
              </a:rPr>
              <a:t>Being able to maintain, upgrade, and troubleshoot your computer:</a:t>
            </a:r>
            <a:r>
              <a:rPr lang="en-US" sz="1200" b="0" kern="1200" dirty="0">
                <a:solidFill>
                  <a:schemeClr val="tx1"/>
                </a:solidFill>
                <a:effectLst/>
                <a:latin typeface="+mn-lt"/>
                <a:ea typeface="+mn-ea"/>
                <a:cs typeface="+mn-cs"/>
              </a:rPr>
              <a:t> Learning how to care for and maintain your computer and knowing how to diagnose and fix certain problems can save you a lot of time and hassle.</a:t>
            </a:r>
            <a:endParaRPr lang="en-US" b="0" dirty="0"/>
          </a:p>
        </p:txBody>
      </p:sp>
      <p:sp>
        <p:nvSpPr>
          <p:cNvPr id="4" name="Slide Number Placeholder 3"/>
          <p:cNvSpPr>
            <a:spLocks noGrp="1"/>
          </p:cNvSpPr>
          <p:nvPr>
            <p:ph type="sldNum" sz="quarter" idx="10"/>
          </p:nvPr>
        </p:nvSpPr>
        <p:spPr/>
        <p:txBody>
          <a:bodyPr/>
          <a:lstStyle/>
          <a:p>
            <a:fld id="{277E2621-405C-4F83-9120-2E9601611C17}" type="slidenum">
              <a:rPr lang="en-US" smtClean="0"/>
              <a:pPr/>
              <a:t>11</a:t>
            </a:fld>
            <a:endParaRPr lang="en-US"/>
          </a:p>
        </p:txBody>
      </p:sp>
    </p:spTree>
    <p:extLst>
      <p:ext uri="{BB962C8B-B14F-4D97-AF65-F5344CB8AC3E}">
        <p14:creationId xmlns:p14="http://schemas.microsoft.com/office/powerpoint/2010/main" val="1658324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b="0" i="1" u="none" strike="noStrike" kern="1200" dirty="0">
                <a:solidFill>
                  <a:schemeClr val="tx1"/>
                </a:solidFill>
                <a:effectLst/>
                <a:latin typeface="+mn-lt"/>
                <a:ea typeface="+mn-ea"/>
                <a:cs typeface="+mn-cs"/>
              </a:rPr>
              <a:t>Information technology (IT)</a:t>
            </a:r>
            <a:r>
              <a:rPr lang="en-US" sz="1200" b="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is a field of study focused on the management</a:t>
            </a:r>
            <a:r>
              <a:rPr lang="en-US" sz="1200" kern="1200" baseline="0" dirty="0">
                <a:solidFill>
                  <a:schemeClr val="tx1"/>
                </a:solidFill>
                <a:effectLst/>
                <a:latin typeface="+mn-lt"/>
                <a:ea typeface="+mn-ea"/>
                <a:cs typeface="+mn-cs"/>
              </a:rPr>
              <a:t> and processing of information and the automatic retrieval of information. IT careers include</a:t>
            </a:r>
            <a:r>
              <a:rPr lang="en-US" sz="1200" kern="1200" dirty="0">
                <a:solidFill>
                  <a:schemeClr val="tx1"/>
                </a:solidFill>
                <a:effectLst/>
                <a:latin typeface="+mn-lt"/>
                <a:ea typeface="+mn-ea"/>
                <a:cs typeface="+mn-cs"/>
              </a:rPr>
              <a:t> working with computers, telecommunications, and software deployment. Career opportunities in IT are on the rise, but no matter what career you choose, new technology in the workplace</a:t>
            </a:r>
            <a:r>
              <a:rPr lang="en-US" sz="1200" kern="1200" baseline="0" dirty="0">
                <a:solidFill>
                  <a:schemeClr val="tx1"/>
                </a:solidFill>
                <a:effectLst/>
                <a:latin typeface="+mn-lt"/>
                <a:ea typeface="+mn-ea"/>
                <a:cs typeface="+mn-cs"/>
              </a:rPr>
              <a:t> is creating a demand for new skill levels in technology from employees. </a:t>
            </a:r>
            <a:r>
              <a:rPr lang="en-US" sz="1200" kern="1200" dirty="0">
                <a:solidFill>
                  <a:schemeClr val="tx1"/>
                </a:solidFill>
                <a:effectLst/>
                <a:latin typeface="+mn-lt"/>
                <a:ea typeface="+mn-ea"/>
                <a:cs typeface="+mn-cs"/>
              </a:rPr>
              <a:t> </a:t>
            </a:r>
          </a:p>
          <a:p>
            <a:pPr marL="171450" indent="-171450">
              <a:buFont typeface="Arial" pitchFamily="34" charset="0"/>
              <a:buChar char="•"/>
            </a:pPr>
            <a:r>
              <a:rPr lang="en-US" sz="1200" kern="1200" dirty="0">
                <a:solidFill>
                  <a:schemeClr val="tx1"/>
                </a:solidFill>
                <a:effectLst/>
                <a:latin typeface="+mn-lt"/>
                <a:ea typeface="+mn-ea"/>
                <a:cs typeface="+mn-cs"/>
              </a:rPr>
              <a:t>Whether you plan on a career in one of these fields or will just be a user of their products and services, your life will be affected by the use of computers in areas including retail, the arts, education,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law enforcement, medicine, science, and psychology.</a:t>
            </a:r>
            <a:r>
              <a:rPr lang="en-US" sz="1200" kern="1200" baseline="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277E2621-405C-4F83-9120-2E9601611C17}" type="slidenum">
              <a:rPr lang="en-US" smtClean="0"/>
              <a:pPr/>
              <a:t>12</a:t>
            </a:fld>
            <a:endParaRPr lang="en-US"/>
          </a:p>
        </p:txBody>
      </p:sp>
    </p:spTree>
    <p:extLst>
      <p:ext uri="{BB962C8B-B14F-4D97-AF65-F5344CB8AC3E}">
        <p14:creationId xmlns:p14="http://schemas.microsoft.com/office/powerpoint/2010/main" val="783575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sz="1200" b="0" kern="1200" dirty="0">
                <a:solidFill>
                  <a:schemeClr val="tx1"/>
                </a:solidFill>
                <a:effectLst/>
                <a:latin typeface="+mn-lt"/>
                <a:ea typeface="+mn-ea"/>
                <a:cs typeface="+mn-cs"/>
              </a:rPr>
              <a:t>Businesses accumulate a lot of data, but how do they manage to make sense of all of it? They use a technique known as </a:t>
            </a:r>
            <a:r>
              <a:rPr lang="en-US" sz="1200" b="0" i="0" u="none" strike="noStrike" kern="1200" dirty="0">
                <a:solidFill>
                  <a:schemeClr val="tx1"/>
                </a:solidFill>
                <a:effectLst/>
                <a:latin typeface="+mn-lt"/>
                <a:ea typeface="+mn-ea"/>
                <a:cs typeface="+mn-cs"/>
              </a:rPr>
              <a:t>data mining</a:t>
            </a:r>
            <a:r>
              <a:rPr lang="en-US" sz="1200" b="0" kern="1200" dirty="0">
                <a:solidFill>
                  <a:schemeClr val="tx1"/>
                </a:solidFill>
                <a:effectLst/>
                <a:latin typeface="+mn-lt"/>
                <a:ea typeface="+mn-ea"/>
                <a:cs typeface="+mn-cs"/>
              </a:rPr>
              <a:t>, the process of searching huge amounts of data with the hope of finding a pattern. For example, large retailers often study the data gathered from register terminals to determine which products are selling on a given day and in a specific location. In addition to inventory control systems helping managers figure out how much merchandise they need to order to replace stock that is sold, data mining opens the door to more detail. Managers can use mined data to determine that if a certain product is to sell well, they must lower its price—especially if they cut the price at one store and see sales increase, for example. Data mining thus allows retailers to respond to consumer buying patterns.</a:t>
            </a:r>
          </a:p>
          <a:p>
            <a:pPr marL="171450" indent="-171450">
              <a:buFont typeface="Arial" pitchFamily="34" charset="0"/>
              <a:buChar char="•"/>
            </a:pPr>
            <a:endParaRPr lang="en-US" b="0" dirty="0"/>
          </a:p>
        </p:txBody>
      </p:sp>
      <p:sp>
        <p:nvSpPr>
          <p:cNvPr id="4" name="Slide Number Placeholder 3"/>
          <p:cNvSpPr>
            <a:spLocks noGrp="1"/>
          </p:cNvSpPr>
          <p:nvPr>
            <p:ph type="sldNum" sz="quarter" idx="10"/>
          </p:nvPr>
        </p:nvSpPr>
        <p:spPr/>
        <p:txBody>
          <a:bodyPr/>
          <a:lstStyle/>
          <a:p>
            <a:fld id="{277E2621-405C-4F83-9120-2E9601611C17}" type="slidenum">
              <a:rPr lang="en-US" smtClean="0"/>
              <a:pPr/>
              <a:t>13</a:t>
            </a:fld>
            <a:endParaRPr lang="en-US"/>
          </a:p>
        </p:txBody>
      </p:sp>
    </p:spTree>
    <p:extLst>
      <p:ext uri="{BB962C8B-B14F-4D97-AF65-F5344CB8AC3E}">
        <p14:creationId xmlns:p14="http://schemas.microsoft.com/office/powerpoint/2010/main" val="4115460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a:solidFill>
                  <a:schemeClr val="tx1"/>
                </a:solidFill>
                <a:effectLst/>
                <a:latin typeface="+mn-lt"/>
                <a:ea typeface="+mn-ea"/>
                <a:cs typeface="+mn-cs"/>
              </a:rPr>
              <a:t>Not all artwork is created using traditional materials such as paint and canvas. Many artists today work exclusively with computers. Mastery of software programs such as Adobe Illustrator, Adobe Photoshop, and Corel Painter is essential to creating digital art.</a:t>
            </a:r>
          </a:p>
          <a:p>
            <a:pPr marL="171450" indent="-171450">
              <a:buFont typeface="Arial" pitchFamily="34" charset="0"/>
              <a:buChar char="•"/>
            </a:pPr>
            <a:r>
              <a:rPr lang="en-US" sz="1200" kern="1200" dirty="0">
                <a:solidFill>
                  <a:schemeClr val="tx1"/>
                </a:solidFill>
                <a:effectLst/>
                <a:latin typeface="+mn-lt"/>
                <a:ea typeface="+mn-ea"/>
                <a:cs typeface="+mn-cs"/>
              </a:rPr>
              <a:t>Artists display and sell their creations by using custom web galleries.</a:t>
            </a:r>
          </a:p>
          <a:p>
            <a:pPr marL="171450" indent="-171450">
              <a:buFont typeface="Arial" pitchFamily="34" charset="0"/>
              <a:buChar char="•"/>
            </a:pPr>
            <a:r>
              <a:rPr lang="en-US" sz="1200" kern="1200" dirty="0">
                <a:solidFill>
                  <a:schemeClr val="tx1"/>
                </a:solidFill>
                <a:effectLst/>
                <a:latin typeface="+mn-lt"/>
                <a:ea typeface="+mn-ea"/>
                <a:cs typeface="+mn-cs"/>
              </a:rPr>
              <a:t>Dance and music programs like the ones at the Atlanta Ballet and the Juilliard School of Music use computers to create new performances for audiences. A live dancer can be wired with sensors that are connected to a computer that captures the dancer’s movements. Based on the data it collects, the computer generates a virtual dancer on a screen. The computer operator can easily manipulate this virtual dance. </a:t>
            </a:r>
          </a:p>
          <a:p>
            <a:pPr marL="171450" indent="-171450">
              <a:buFont typeface="Arial" pitchFamily="34" charset="0"/>
              <a:buChar char="•"/>
            </a:pPr>
            <a:r>
              <a:rPr lang="en-US" sz="1200" kern="1200" dirty="0">
                <a:solidFill>
                  <a:schemeClr val="tx1"/>
                </a:solidFill>
                <a:effectLst/>
                <a:latin typeface="+mn-lt"/>
                <a:ea typeface="+mn-ea"/>
                <a:cs typeface="+mn-cs"/>
              </a:rPr>
              <a:t>Today, museums are using technology</a:t>
            </a:r>
            <a:r>
              <a:rPr lang="en-US" sz="1200" kern="1200" baseline="0" dirty="0">
                <a:solidFill>
                  <a:schemeClr val="tx1"/>
                </a:solidFill>
                <a:effectLst/>
                <a:latin typeface="+mn-lt"/>
                <a:ea typeface="+mn-ea"/>
                <a:cs typeface="+mn-cs"/>
              </a:rPr>
              <a:t> to enhance visitors’ experiences. New York’s Museum of Modern Art offers a full range of options for tech-savvy visitors: old-fashioned museum audio guides, podcasts that visitors can listen to with their smartphones, and multimedia tours that visitors download through </a:t>
            </a:r>
            <a:r>
              <a:rPr lang="en-US" sz="1200" kern="1200" baseline="0" dirty="0" err="1">
                <a:solidFill>
                  <a:schemeClr val="tx1"/>
                </a:solidFill>
                <a:effectLst/>
                <a:latin typeface="+mn-lt"/>
                <a:ea typeface="+mn-ea"/>
                <a:cs typeface="+mn-cs"/>
              </a:rPr>
              <a:t>MoMa</a:t>
            </a:r>
            <a:r>
              <a:rPr lang="en-US" sz="1200" kern="1200" baseline="0" dirty="0">
                <a:solidFill>
                  <a:schemeClr val="tx1"/>
                </a:solidFill>
                <a:effectLst/>
                <a:latin typeface="+mn-lt"/>
                <a:ea typeface="+mn-ea"/>
                <a:cs typeface="+mn-cs"/>
              </a:rPr>
              <a:t> </a:t>
            </a:r>
            <a:r>
              <a:rPr lang="en-US" sz="1200" kern="1200" baseline="0" dirty="0" err="1">
                <a:solidFill>
                  <a:schemeClr val="tx1"/>
                </a:solidFill>
                <a:effectLst/>
                <a:latin typeface="+mn-lt"/>
                <a:ea typeface="+mn-ea"/>
                <a:cs typeface="+mn-cs"/>
              </a:rPr>
              <a:t>WiFi</a:t>
            </a:r>
            <a:r>
              <a:rPr lang="en-US" sz="1200" kern="1200" baseline="0" dirty="0">
                <a:solidFill>
                  <a:schemeClr val="tx1"/>
                </a:solidFill>
                <a:effectLst/>
                <a:latin typeface="+mn-lt"/>
                <a:ea typeface="+mn-ea"/>
                <a:cs typeface="+mn-cs"/>
              </a:rPr>
              <a:t> to their own MP3 device.</a:t>
            </a:r>
            <a:endParaRPr lang="en-US" sz="1200" kern="1200" dirty="0">
              <a:solidFill>
                <a:schemeClr val="tx1"/>
              </a:solidFill>
              <a:effectLst/>
              <a:latin typeface="+mn-lt"/>
              <a:ea typeface="+mn-ea"/>
              <a:cs typeface="+mn-cs"/>
            </a:endParaRPr>
          </a:p>
          <a:p>
            <a:pPr marL="171450" indent="-171450">
              <a:buFont typeface="Arial" pitchFamily="34" charset="0"/>
              <a:buChar cha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77E2621-405C-4F83-9120-2E9601611C17}" type="slidenum">
              <a:rPr lang="en-US" smtClean="0"/>
              <a:pPr/>
              <a:t>14</a:t>
            </a:fld>
            <a:endParaRPr lang="en-US"/>
          </a:p>
        </p:txBody>
      </p:sp>
    </p:spTree>
    <p:extLst>
      <p:ext uri="{BB962C8B-B14F-4D97-AF65-F5344CB8AC3E}">
        <p14:creationId xmlns:p14="http://schemas.microsoft.com/office/powerpoint/2010/main" val="38499756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kern="1200" dirty="0">
                <a:solidFill>
                  <a:schemeClr val="tx1"/>
                </a:solidFill>
                <a:effectLst/>
                <a:latin typeface="+mn-lt"/>
                <a:ea typeface="+mn-ea"/>
                <a:cs typeface="+mn-cs"/>
              </a:rPr>
              <a:t>The</a:t>
            </a:r>
            <a:r>
              <a:rPr lang="en-US" sz="1200" kern="1200" baseline="0" dirty="0">
                <a:solidFill>
                  <a:schemeClr val="tx1"/>
                </a:solidFill>
                <a:effectLst/>
                <a:latin typeface="+mn-lt"/>
                <a:ea typeface="+mn-ea"/>
                <a:cs typeface="+mn-cs"/>
              </a:rPr>
              <a:t> education industry uses computer technology in numerous ways. Courses are designed around course management software such as Blackboard or Moodle so that students can communicate outside of class, take quizzes online, and find their class materials easily.</a:t>
            </a:r>
          </a:p>
          <a:p>
            <a:pPr marL="171450" indent="-171450">
              <a:buFont typeface="Arial" pitchFamily="34" charset="0"/>
              <a:buChar char="•"/>
            </a:pPr>
            <a:r>
              <a:rPr lang="en-US" sz="1200" kern="1200" baseline="0" dirty="0">
                <a:solidFill>
                  <a:schemeClr val="tx1"/>
                </a:solidFill>
                <a:effectLst/>
                <a:latin typeface="+mn-lt"/>
                <a:ea typeface="+mn-ea"/>
                <a:cs typeface="+mn-cs"/>
              </a:rPr>
              <a:t>The Internet has obvious advantages in the classroom as a research tool for students, and effective use of the Internet allows teachers to expose students to places they otherwise couldn’t access.</a:t>
            </a:r>
          </a:p>
          <a:p>
            <a:pPr marL="171450" indent="-171450">
              <a:buFont typeface="Arial" pitchFamily="34" charset="0"/>
              <a:buChar char="•"/>
            </a:pPr>
            <a:r>
              <a:rPr lang="en-US" sz="1200" kern="1200" baseline="0" dirty="0">
                <a:solidFill>
                  <a:schemeClr val="tx1"/>
                </a:solidFill>
                <a:effectLst/>
                <a:latin typeface="+mn-lt"/>
                <a:ea typeface="+mn-ea"/>
                <a:cs typeface="+mn-cs"/>
              </a:rPr>
              <a:t>There are simulations and instructional software programs teachers can use to give students a taste of running a global business or the experience of the Interactive Body.</a:t>
            </a:r>
          </a:p>
          <a:p>
            <a:pPr marL="171450" indent="-171450">
              <a:buFont typeface="Arial" pitchFamily="34" charset="0"/>
              <a:buChar char="•"/>
            </a:pPr>
            <a:r>
              <a:rPr lang="en-US" sz="1200" kern="1200" baseline="0" dirty="0">
                <a:solidFill>
                  <a:schemeClr val="tx1"/>
                </a:solidFill>
                <a:effectLst/>
                <a:latin typeface="+mn-lt"/>
                <a:ea typeface="+mn-ea"/>
                <a:cs typeface="+mn-cs"/>
              </a:rPr>
              <a:t>Many museums offer virtual tours on their websites that allow students the examine the museum collections. </a:t>
            </a:r>
          </a:p>
          <a:p>
            <a:pPr marL="171450" indent="-171450">
              <a:buFont typeface="Arial" pitchFamily="34" charset="0"/>
              <a:buChar char="•"/>
            </a:pPr>
            <a:r>
              <a:rPr lang="en-US" sz="1200" kern="1200" baseline="0" dirty="0">
                <a:solidFill>
                  <a:schemeClr val="tx1"/>
                </a:solidFill>
                <a:effectLst/>
                <a:latin typeface="+mn-lt"/>
                <a:ea typeface="+mn-ea"/>
                <a:cs typeface="+mn-cs"/>
              </a:rPr>
              <a:t>Computerized education in the classroom could prove to be the tool that helps teachers reach greater success, despite increasing class sizes and tightening financial constraints. The Khan Academy is a terrific example of a technological tool for education. Salman Khan was an investment analyst who began posting videos on YouTube to teach algebra to his cousins in New Orleans. Today, his non-profit Khan Academy contains over 3,000 videos, and several million students a month use the site.  Teachers can follow what is happening in the classroom using the dashboard.</a:t>
            </a:r>
          </a:p>
        </p:txBody>
      </p:sp>
      <p:sp>
        <p:nvSpPr>
          <p:cNvPr id="4" name="Slide Number Placeholder 3"/>
          <p:cNvSpPr>
            <a:spLocks noGrp="1"/>
          </p:cNvSpPr>
          <p:nvPr>
            <p:ph type="sldNum" sz="quarter" idx="10"/>
          </p:nvPr>
        </p:nvSpPr>
        <p:spPr/>
        <p:txBody>
          <a:bodyPr/>
          <a:lstStyle/>
          <a:p>
            <a:fld id="{277E2621-405C-4F83-9120-2E9601611C17}" type="slidenum">
              <a:rPr lang="en-US" smtClean="0"/>
              <a:pPr/>
              <a:t>15</a:t>
            </a:fld>
            <a:endParaRPr lang="en-US"/>
          </a:p>
        </p:txBody>
      </p:sp>
    </p:spTree>
    <p:extLst>
      <p:ext uri="{BB962C8B-B14F-4D97-AF65-F5344CB8AC3E}">
        <p14:creationId xmlns:p14="http://schemas.microsoft.com/office/powerpoint/2010/main" val="32555674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kern="1200" dirty="0">
                <a:solidFill>
                  <a:schemeClr val="tx1"/>
                </a:solidFill>
                <a:effectLst/>
                <a:latin typeface="+mn-lt"/>
                <a:ea typeface="+mn-ea"/>
                <a:cs typeface="+mn-cs"/>
              </a:rPr>
              <a:t>Computers are being used in police cars and crime labs to solve an increasing number of crimes. </a:t>
            </a:r>
          </a:p>
          <a:p>
            <a:pPr marL="171450" indent="-171450">
              <a:buFont typeface="Arial" pitchFamily="34" charset="0"/>
              <a:buChar char="•"/>
            </a:pPr>
            <a:r>
              <a:rPr lang="en-US" sz="1200" kern="1200" dirty="0">
                <a:solidFill>
                  <a:schemeClr val="tx1"/>
                </a:solidFill>
                <a:effectLst/>
                <a:latin typeface="+mn-lt"/>
                <a:ea typeface="+mn-ea"/>
                <a:cs typeface="+mn-cs"/>
              </a:rPr>
              <a:t>One technique used by modern detectives to solve crimes uses computers to search the vast number of databases on the Internet. </a:t>
            </a:r>
          </a:p>
          <a:p>
            <a:pPr marL="171450" indent="-171450">
              <a:buFont typeface="Arial" pitchFamily="34" charset="0"/>
              <a:buChar char="•"/>
            </a:pPr>
            <a:r>
              <a:rPr lang="en-US" sz="1200" kern="1200" dirty="0">
                <a:solidFill>
                  <a:schemeClr val="tx1"/>
                </a:solidFill>
                <a:effectLst/>
                <a:latin typeface="+mn-lt"/>
                <a:ea typeface="+mn-ea"/>
                <a:cs typeface="+mn-cs"/>
              </a:rPr>
              <a:t>As detective work goes more high tech, so, too, does crime. To fight modern crime, a law enforcement specialty called </a:t>
            </a:r>
            <a:r>
              <a:rPr lang="en-US" sz="1200" b="0" i="0" u="none" strike="noStrike" kern="1200" dirty="0">
                <a:solidFill>
                  <a:schemeClr val="tx1"/>
                </a:solidFill>
                <a:effectLst/>
                <a:latin typeface="+mn-lt"/>
                <a:ea typeface="+mn-ea"/>
                <a:cs typeface="+mn-cs"/>
              </a:rPr>
              <a:t>computer forensics</a:t>
            </a:r>
            <a:r>
              <a:rPr lang="en-US" sz="1200" kern="1200" dirty="0">
                <a:solidFill>
                  <a:schemeClr val="tx1"/>
                </a:solidFill>
                <a:effectLst/>
                <a:latin typeface="+mn-lt"/>
                <a:ea typeface="+mn-ea"/>
                <a:cs typeface="+mn-cs"/>
              </a:rPr>
              <a:t> is growing. </a:t>
            </a:r>
            <a:r>
              <a:rPr lang="en-US" sz="1200" b="0" i="1" u="none" strike="noStrike" kern="1200" dirty="0">
                <a:solidFill>
                  <a:schemeClr val="tx1"/>
                </a:solidFill>
                <a:effectLst/>
                <a:latin typeface="+mn-lt"/>
                <a:ea typeface="+mn-ea"/>
                <a:cs typeface="+mn-cs"/>
              </a:rPr>
              <a:t>Computer forensics</a:t>
            </a:r>
            <a:r>
              <a:rPr lang="en-US" sz="1200" b="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analyzes computer systems with specific techniques to gather potential legal evidence. </a:t>
            </a:r>
            <a:endParaRPr lang="en-US" dirty="0"/>
          </a:p>
        </p:txBody>
      </p:sp>
      <p:sp>
        <p:nvSpPr>
          <p:cNvPr id="4" name="Slide Number Placeholder 3"/>
          <p:cNvSpPr>
            <a:spLocks noGrp="1"/>
          </p:cNvSpPr>
          <p:nvPr>
            <p:ph type="sldNum" sz="quarter" idx="10"/>
          </p:nvPr>
        </p:nvSpPr>
        <p:spPr/>
        <p:txBody>
          <a:bodyPr/>
          <a:lstStyle/>
          <a:p>
            <a:fld id="{277E2621-405C-4F83-9120-2E9601611C17}" type="slidenum">
              <a:rPr lang="en-US" smtClean="0"/>
              <a:pPr/>
              <a:t>16</a:t>
            </a:fld>
            <a:endParaRPr lang="en-US"/>
          </a:p>
        </p:txBody>
      </p:sp>
    </p:spTree>
    <p:extLst>
      <p:ext uri="{BB962C8B-B14F-4D97-AF65-F5344CB8AC3E}">
        <p14:creationId xmlns:p14="http://schemas.microsoft.com/office/powerpoint/2010/main" val="2472227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kern="1200" dirty="0">
                <a:solidFill>
                  <a:schemeClr val="tx1"/>
                </a:solidFill>
                <a:effectLst/>
                <a:latin typeface="+mn-lt"/>
                <a:ea typeface="+mn-ea"/>
                <a:cs typeface="+mn-cs"/>
              </a:rPr>
              <a:t>Simulations also can model the structure of solar magnetic flares, which can interfere with broadcasts on Earth. By studying the data produced by these simulations, forecasters hope to improve their predictions about weather phenomena.</a:t>
            </a:r>
          </a:p>
          <a:p>
            <a:pPr marL="171450" indent="-171450">
              <a:buFont typeface="Arial" pitchFamily="34" charset="0"/>
              <a:buChar char="•"/>
            </a:pPr>
            <a:r>
              <a:rPr lang="en-US" sz="1200" kern="1200" dirty="0">
                <a:solidFill>
                  <a:schemeClr val="tx1"/>
                </a:solidFill>
                <a:effectLst/>
                <a:latin typeface="+mn-lt"/>
                <a:ea typeface="+mn-ea"/>
                <a:cs typeface="+mn-cs"/>
              </a:rPr>
              <a:t>Scientists are using three-dimensional scanners and imaging software to capture a detailed record of the current condition of the ruins. The virtual re-creation of the ruins is so lifelike that archaeologists can study the ruins on screen instead of at the actual site. Using the scans as well as satellite imagery, aerial photography, and other data, scientists will eventually be able to re-create missing portions of the ruins in a virtual model.</a:t>
            </a:r>
            <a:endParaRPr lang="en-US" dirty="0"/>
          </a:p>
        </p:txBody>
      </p:sp>
      <p:sp>
        <p:nvSpPr>
          <p:cNvPr id="4" name="Slide Number Placeholder 3"/>
          <p:cNvSpPr>
            <a:spLocks noGrp="1"/>
          </p:cNvSpPr>
          <p:nvPr>
            <p:ph type="sldNum" sz="quarter" idx="10"/>
          </p:nvPr>
        </p:nvSpPr>
        <p:spPr/>
        <p:txBody>
          <a:bodyPr/>
          <a:lstStyle/>
          <a:p>
            <a:fld id="{277E2621-405C-4F83-9120-2E9601611C17}" type="slidenum">
              <a:rPr lang="en-US" smtClean="0"/>
              <a:pPr/>
              <a:t>17</a:t>
            </a:fld>
            <a:endParaRPr lang="en-US"/>
          </a:p>
        </p:txBody>
      </p:sp>
    </p:spTree>
    <p:extLst>
      <p:ext uri="{BB962C8B-B14F-4D97-AF65-F5344CB8AC3E}">
        <p14:creationId xmlns:p14="http://schemas.microsoft.com/office/powerpoint/2010/main" val="403002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0BF5BD9E-5FCF-4F7E-9EDC-552193A588DE}" type="slidenum">
              <a:rPr lang="en-US" smtClean="0"/>
              <a:pPr/>
              <a:t>1</a:t>
            </a:fld>
            <a:endParaRPr lang="en-US" dirty="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r>
              <a:rPr lang="en-US" dirty="0"/>
              <a:t>Topics include the following: </a:t>
            </a:r>
          </a:p>
          <a:p>
            <a:pPr marL="171450" indent="-171450" eaLnBrk="1" hangingPunct="1">
              <a:buFont typeface="Arial" pitchFamily="34" charset="0"/>
              <a:buChar char="•"/>
              <a:defRPr/>
            </a:pPr>
            <a:r>
              <a:rPr lang="en-US" dirty="0">
                <a:effectLst/>
              </a:rPr>
              <a:t>How will you put technology in Action?</a:t>
            </a:r>
          </a:p>
          <a:p>
            <a:pPr marL="628650" lvl="1" indent="-171450" eaLnBrk="1" hangingPunct="1">
              <a:buFont typeface="Arial" pitchFamily="34" charset="0"/>
              <a:buChar char="•"/>
              <a:defRPr/>
            </a:pPr>
            <a:r>
              <a:rPr lang="en-US" dirty="0"/>
              <a:t>Technology on the world stage</a:t>
            </a:r>
          </a:p>
          <a:p>
            <a:pPr marL="628650" lvl="1" indent="-171450" eaLnBrk="1" hangingPunct="1">
              <a:buFont typeface="Arial" pitchFamily="34" charset="0"/>
              <a:buChar char="•"/>
              <a:defRPr/>
            </a:pPr>
            <a:r>
              <a:rPr lang="en-US" dirty="0"/>
              <a:t>Technology and our</a:t>
            </a:r>
            <a:r>
              <a:rPr lang="en-US" baseline="0" dirty="0"/>
              <a:t> society</a:t>
            </a:r>
            <a:endParaRPr lang="en-US" dirty="0"/>
          </a:p>
          <a:p>
            <a:pPr marL="171450" indent="-171450" eaLnBrk="1" hangingPunct="1">
              <a:buFont typeface="Arial" pitchFamily="34" charset="0"/>
              <a:buChar char="•"/>
              <a:defRPr/>
            </a:pPr>
            <a:r>
              <a:rPr lang="en-US" dirty="0"/>
              <a:t>How will technology improve your life?</a:t>
            </a:r>
            <a:endParaRPr lang="en-US" baseline="0" dirty="0"/>
          </a:p>
          <a:p>
            <a:pPr marL="628650" lvl="1" indent="-171450" eaLnBrk="1" hangingPunct="1">
              <a:buFont typeface="Arial" pitchFamily="34" charset="0"/>
              <a:buChar char="•"/>
              <a:defRPr/>
            </a:pPr>
            <a:r>
              <a:rPr lang="en-US" baseline="0" dirty="0"/>
              <a:t>Technology at home</a:t>
            </a:r>
          </a:p>
          <a:p>
            <a:pPr marL="628650" lvl="1" indent="-171450" eaLnBrk="1" hangingPunct="1">
              <a:buFont typeface="Arial" pitchFamily="34" charset="0"/>
              <a:buChar char="•"/>
              <a:defRPr/>
            </a:pPr>
            <a:r>
              <a:rPr lang="en-US" baseline="0" dirty="0"/>
              <a:t>Technology and your career</a:t>
            </a:r>
            <a:endParaRPr lang="en-US" dirty="0"/>
          </a:p>
        </p:txBody>
      </p:sp>
    </p:spTree>
    <p:extLst>
      <p:ext uri="{BB962C8B-B14F-4D97-AF65-F5344CB8AC3E}">
        <p14:creationId xmlns:p14="http://schemas.microsoft.com/office/powerpoint/2010/main" val="403978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B2402133-26F6-44B1-A712-EE41B65D7F94}" type="slidenum">
              <a:rPr lang="en-US" smtClean="0"/>
              <a:pPr/>
              <a:t>2</a:t>
            </a:fld>
            <a:endParaRPr lang="en-US" dirty="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a:solidFill>
                  <a:schemeClr val="tx1"/>
                </a:solidFill>
                <a:effectLst/>
                <a:latin typeface="+mn-lt"/>
                <a:ea typeface="+mn-ea"/>
                <a:cs typeface="+mn-cs"/>
              </a:rPr>
              <a:t>Technology today is not just a means for career advancement or a necessary skill set for survival in society. It</a:t>
            </a:r>
            <a:r>
              <a:rPr lang="en-US" sz="1200" b="0" kern="1200" baseline="0" dirty="0">
                <a:solidFill>
                  <a:schemeClr val="tx1"/>
                </a:solidFill>
                <a:effectLst/>
                <a:latin typeface="+mn-lt"/>
                <a:ea typeface="+mn-ea"/>
                <a:cs typeface="+mn-cs"/>
              </a:rPr>
              <a:t> can be a ticket to influence and participate in projects that will change the world.</a:t>
            </a:r>
            <a:endParaRPr lang="en-US" sz="1200" b="1"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477564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a:solidFill>
                  <a:schemeClr val="tx1"/>
                </a:solidFill>
                <a:effectLst/>
                <a:latin typeface="+mn-lt"/>
                <a:ea typeface="+mn-ea"/>
                <a:cs typeface="+mn-cs"/>
              </a:rPr>
              <a:t>Recent political and global issues are showing that technology is accelerating</a:t>
            </a:r>
            <a:r>
              <a:rPr lang="en-US" sz="1200" kern="1200" baseline="0" dirty="0">
                <a:solidFill>
                  <a:schemeClr val="tx1"/>
                </a:solidFill>
                <a:effectLst/>
                <a:latin typeface="+mn-lt"/>
                <a:ea typeface="+mn-ea"/>
                <a:cs typeface="+mn-cs"/>
              </a:rPr>
              <a:t> change around the world and galvanizing groups in new ways.</a:t>
            </a:r>
          </a:p>
        </p:txBody>
      </p:sp>
      <p:sp>
        <p:nvSpPr>
          <p:cNvPr id="4" name="Slide Number Placeholder 3"/>
          <p:cNvSpPr>
            <a:spLocks noGrp="1"/>
          </p:cNvSpPr>
          <p:nvPr>
            <p:ph type="sldNum" sz="quarter" idx="10"/>
          </p:nvPr>
        </p:nvSpPr>
        <p:spPr/>
        <p:txBody>
          <a:bodyPr/>
          <a:lstStyle/>
          <a:p>
            <a:fld id="{277E2621-405C-4F83-9120-2E9601611C17}" type="slidenum">
              <a:rPr lang="en-US" smtClean="0"/>
              <a:pPr/>
              <a:t>3</a:t>
            </a:fld>
            <a:endParaRPr lang="en-US"/>
          </a:p>
        </p:txBody>
      </p:sp>
    </p:spTree>
    <p:extLst>
      <p:ext uri="{BB962C8B-B14F-4D97-AF65-F5344CB8AC3E}">
        <p14:creationId xmlns:p14="http://schemas.microsoft.com/office/powerpoint/2010/main" val="4180489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a:solidFill>
                  <a:schemeClr val="tx1"/>
                </a:solidFill>
                <a:effectLst/>
                <a:latin typeface="+mn-lt"/>
                <a:ea typeface="+mn-ea"/>
                <a:cs typeface="+mn-cs"/>
              </a:rPr>
              <a:t>Researchers say there is a nearly</a:t>
            </a:r>
            <a:r>
              <a:rPr lang="en-US" sz="1200" kern="1200" baseline="0" dirty="0">
                <a:solidFill>
                  <a:schemeClr val="tx1"/>
                </a:solidFill>
                <a:effectLst/>
                <a:latin typeface="+mn-lt"/>
                <a:ea typeface="+mn-ea"/>
                <a:cs typeface="+mn-cs"/>
              </a:rPr>
              <a:t> 100 percent chance of a flu pandemic in the next century. Technology could help us develop and deliver vaccines to save lives.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a:solidFill>
                  <a:schemeClr val="tx1"/>
                </a:solidFill>
                <a:effectLst/>
                <a:latin typeface="+mn-lt"/>
                <a:ea typeface="+mn-ea"/>
                <a:cs typeface="+mn-cs"/>
              </a:rPr>
              <a:t>Cell phones with built-in atmospheric sensors could help provide data to alert scientists to new trends in our environment.  </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77E2621-405C-4F83-9120-2E9601611C17}" type="slidenum">
              <a:rPr lang="en-US" smtClean="0"/>
              <a:pPr/>
              <a:t>4</a:t>
            </a:fld>
            <a:endParaRPr lang="en-US"/>
          </a:p>
        </p:txBody>
      </p:sp>
    </p:spTree>
    <p:extLst>
      <p:ext uri="{BB962C8B-B14F-4D97-AF65-F5344CB8AC3E}">
        <p14:creationId xmlns:p14="http://schemas.microsoft.com/office/powerpoint/2010/main" val="4180489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a:solidFill>
                  <a:schemeClr val="tx1"/>
                </a:solidFill>
                <a:effectLst/>
                <a:latin typeface="+mn-lt"/>
                <a:ea typeface="+mn-ea"/>
                <a:cs typeface="+mn-cs"/>
              </a:rPr>
              <a:t>There is a great gap between the levels of Internet access and the availability of technical tools in different regions of the world. The term coined for that gap, for the difference in ease of access to technology, is the </a:t>
            </a:r>
            <a:r>
              <a:rPr lang="en-US" sz="1200" b="0" i="1" u="none" strike="noStrike" kern="1200" dirty="0">
                <a:solidFill>
                  <a:schemeClr val="tx1"/>
                </a:solidFill>
                <a:effectLst/>
                <a:latin typeface="+mn-lt"/>
                <a:ea typeface="+mn-ea"/>
                <a:cs typeface="+mn-cs"/>
              </a:rPr>
              <a:t>digital divide</a:t>
            </a:r>
            <a:r>
              <a:rPr lang="en-US" sz="1200" kern="1200" dirty="0">
                <a:solidFill>
                  <a:schemeClr val="tx1"/>
                </a:solidFill>
                <a:effectLst/>
                <a:latin typeface="+mn-lt"/>
                <a:ea typeface="+mn-ea"/>
                <a:cs typeface="+mn-cs"/>
              </a:rPr>
              <a:t>. One danger of a </a:t>
            </a:r>
            <a:r>
              <a:rPr lang="en-US" sz="1200" b="0" i="0" u="none" strike="noStrike" kern="1200" dirty="0">
                <a:solidFill>
                  <a:schemeClr val="tx1"/>
                </a:solidFill>
                <a:effectLst/>
                <a:latin typeface="+mn-lt"/>
                <a:ea typeface="+mn-ea"/>
                <a:cs typeface="+mn-cs"/>
              </a:rPr>
              <a:t>digital divide</a:t>
            </a:r>
            <a:r>
              <a:rPr lang="en-US" sz="1200" kern="1200" dirty="0">
                <a:solidFill>
                  <a:schemeClr val="tx1"/>
                </a:solidFill>
                <a:effectLst/>
                <a:latin typeface="+mn-lt"/>
                <a:ea typeface="+mn-ea"/>
                <a:cs typeface="+mn-cs"/>
              </a:rPr>
              <a:t> is that it prevents us from using all of the minds on the planet to solve the problems of the planet. But this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challenge created by technology is also</a:t>
            </a:r>
            <a:r>
              <a:rPr lang="en-US" sz="1200" kern="1200" baseline="0" dirty="0">
                <a:solidFill>
                  <a:schemeClr val="tx1"/>
                </a:solidFill>
                <a:effectLst/>
                <a:latin typeface="+mn-lt"/>
                <a:ea typeface="+mn-ea"/>
                <a:cs typeface="+mn-cs"/>
              </a:rPr>
              <a:t> being answered by technology.</a:t>
            </a:r>
            <a:r>
              <a:rPr lang="en-US" sz="1200" kern="1200" dirty="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a:solidFill>
                  <a:schemeClr val="tx1"/>
                </a:solidFill>
                <a:latin typeface="+mn-lt"/>
                <a:ea typeface="+mn-ea"/>
                <a:cs typeface="+mn-cs"/>
              </a:rPr>
              <a:t>The Next Einstein Initiative (NEI) is a plan to focus resources on the young talented mathematical minds of Africa.</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a:solidFill>
                  <a:schemeClr val="tx1"/>
                </a:solidFill>
                <a:latin typeface="+mn-lt"/>
                <a:ea typeface="+mn-ea"/>
                <a:cs typeface="+mn-cs"/>
              </a:rPr>
              <a:t>The Witness Project</a:t>
            </a:r>
            <a:r>
              <a:rPr lang="en-US" sz="1200" kern="1200" baseline="0" dirty="0">
                <a:solidFill>
                  <a:schemeClr val="tx1"/>
                </a:solidFill>
                <a:latin typeface="+mn-lt"/>
                <a:ea typeface="+mn-ea"/>
                <a:cs typeface="+mn-cs"/>
              </a:rPr>
              <a:t> provides video cameras to document human rights abuses.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a:solidFill>
                  <a:schemeClr val="tx1"/>
                </a:solidFill>
                <a:latin typeface="+mn-lt"/>
                <a:ea typeface="+mn-ea"/>
                <a:cs typeface="+mn-cs"/>
              </a:rPr>
              <a:t>Johnny Lee’s blog procrastineering.blogspot.com enables users to create </a:t>
            </a:r>
            <a:r>
              <a:rPr lang="en-US" sz="1200" kern="1200" baseline="0" dirty="0" err="1">
                <a:solidFill>
                  <a:schemeClr val="tx1"/>
                </a:solidFill>
                <a:latin typeface="+mn-lt"/>
                <a:ea typeface="+mn-ea"/>
                <a:cs typeface="+mn-cs"/>
              </a:rPr>
              <a:t>smartboards</a:t>
            </a:r>
            <a:r>
              <a:rPr lang="en-US" sz="1200" kern="1200" baseline="0" dirty="0">
                <a:solidFill>
                  <a:schemeClr val="tx1"/>
                </a:solidFill>
                <a:latin typeface="+mn-lt"/>
                <a:ea typeface="+mn-ea"/>
                <a:cs typeface="+mn-cs"/>
              </a:rPr>
              <a:t> for $50.</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a:solidFill>
                  <a:schemeClr val="tx1"/>
                </a:solidFill>
                <a:latin typeface="+mn-lt"/>
                <a:ea typeface="+mn-ea"/>
                <a:cs typeface="+mn-cs"/>
              </a:rPr>
              <a:t>The World Food </a:t>
            </a:r>
            <a:r>
              <a:rPr lang="en-US" sz="1200" kern="1200" baseline="0" dirty="0" err="1">
                <a:solidFill>
                  <a:schemeClr val="tx1"/>
                </a:solidFill>
                <a:latin typeface="+mn-lt"/>
                <a:ea typeface="+mn-ea"/>
                <a:cs typeface="+mn-cs"/>
              </a:rPr>
              <a:t>Programme</a:t>
            </a:r>
            <a:r>
              <a:rPr lang="en-US" sz="1200" kern="1200" baseline="0" dirty="0">
                <a:solidFill>
                  <a:schemeClr val="tx1"/>
                </a:solidFill>
                <a:latin typeface="+mn-lt"/>
                <a:ea typeface="+mn-ea"/>
                <a:cs typeface="+mn-cs"/>
              </a:rPr>
              <a:t> analyzes the location and need for food around the world to position the food where it will help the most.</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err="1">
                <a:solidFill>
                  <a:schemeClr val="tx1"/>
                </a:solidFill>
                <a:latin typeface="+mn-lt"/>
                <a:ea typeface="+mn-ea"/>
                <a:cs typeface="+mn-cs"/>
              </a:rPr>
              <a:t>Fab@Home</a:t>
            </a:r>
            <a:r>
              <a:rPr lang="en-US" sz="1200" kern="1200" baseline="0" dirty="0">
                <a:solidFill>
                  <a:schemeClr val="tx1"/>
                </a:solidFill>
                <a:latin typeface="+mn-lt"/>
                <a:ea typeface="+mn-ea"/>
                <a:cs typeface="+mn-cs"/>
              </a:rPr>
              <a:t> printers enable users to fabricate 3-D objects such as electrical parts.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a:solidFill>
                  <a:schemeClr val="tx1"/>
                </a:solidFill>
                <a:latin typeface="+mn-lt"/>
                <a:ea typeface="+mn-ea"/>
                <a:cs typeface="+mn-cs"/>
              </a:rPr>
              <a:t>The Junkyard </a:t>
            </a:r>
            <a:r>
              <a:rPr lang="en-US" sz="1200" kern="1200" dirty="0" err="1">
                <a:solidFill>
                  <a:schemeClr val="tx1"/>
                </a:solidFill>
                <a:latin typeface="+mn-lt"/>
                <a:ea typeface="+mn-ea"/>
                <a:cs typeface="+mn-cs"/>
              </a:rPr>
              <a:t>Jumbotron</a:t>
            </a:r>
            <a:r>
              <a:rPr lang="en-US" sz="1200" kern="1200" dirty="0">
                <a:solidFill>
                  <a:schemeClr val="tx1"/>
                </a:solidFill>
                <a:latin typeface="+mn-lt"/>
                <a:ea typeface="+mn-ea"/>
                <a:cs typeface="+mn-cs"/>
              </a:rPr>
              <a:t> from the MIT Center for Future Civic Media is software that enables users to create one huge display device from a set of smaller</a:t>
            </a:r>
            <a:r>
              <a:rPr lang="en-US" sz="1200" kern="1200" baseline="0" dirty="0">
                <a:solidFill>
                  <a:schemeClr val="tx1"/>
                </a:solidFill>
                <a:latin typeface="+mn-lt"/>
                <a:ea typeface="+mn-ea"/>
                <a:cs typeface="+mn-cs"/>
              </a:rPr>
              <a:t> units, thereby keeping monitors out of landfills. </a:t>
            </a:r>
            <a:r>
              <a:rPr lang="en-US" sz="1200" kern="1200" dirty="0">
                <a:solidFill>
                  <a:schemeClr val="tx1"/>
                </a:solidFill>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77E2621-405C-4F83-9120-2E9601611C17}" type="slidenum">
              <a:rPr lang="en-US" smtClean="0"/>
              <a:pPr/>
              <a:t>5</a:t>
            </a:fld>
            <a:endParaRPr lang="en-US"/>
          </a:p>
        </p:txBody>
      </p:sp>
    </p:spTree>
    <p:extLst>
      <p:ext uri="{BB962C8B-B14F-4D97-AF65-F5344CB8AC3E}">
        <p14:creationId xmlns:p14="http://schemas.microsoft.com/office/powerpoint/2010/main" val="995300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sz="1200" kern="1200" dirty="0">
                <a:solidFill>
                  <a:schemeClr val="tx1"/>
                </a:solidFill>
                <a:effectLst/>
                <a:latin typeface="+mn-lt"/>
                <a:ea typeface="+mn-ea"/>
                <a:cs typeface="+mn-cs"/>
              </a:rPr>
              <a:t>Technology is allowing us to redefine very fundamental parts of our social makeup. How we think, how we connect with each other, how we purchase and consume products—all of these areas of our society are shifting rapidly because of technology. </a:t>
            </a:r>
          </a:p>
        </p:txBody>
      </p:sp>
      <p:sp>
        <p:nvSpPr>
          <p:cNvPr id="4" name="Slide Number Placeholder 3"/>
          <p:cNvSpPr>
            <a:spLocks noGrp="1"/>
          </p:cNvSpPr>
          <p:nvPr>
            <p:ph type="sldNum" sz="quarter" idx="10"/>
          </p:nvPr>
        </p:nvSpPr>
        <p:spPr/>
        <p:txBody>
          <a:bodyPr/>
          <a:lstStyle/>
          <a:p>
            <a:fld id="{277E2621-405C-4F83-9120-2E9601611C17}" type="slidenum">
              <a:rPr lang="en-US" smtClean="0"/>
              <a:pPr/>
              <a:t>6</a:t>
            </a:fld>
            <a:endParaRPr lang="en-US"/>
          </a:p>
        </p:txBody>
      </p:sp>
    </p:spTree>
    <p:extLst>
      <p:ext uri="{BB962C8B-B14F-4D97-AF65-F5344CB8AC3E}">
        <p14:creationId xmlns:p14="http://schemas.microsoft.com/office/powerpoint/2010/main" val="1907815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kern="1200" dirty="0">
                <a:solidFill>
                  <a:schemeClr val="tx1"/>
                </a:solidFill>
                <a:effectLst/>
                <a:latin typeface="+mn-lt"/>
                <a:ea typeface="+mn-ea"/>
                <a:cs typeface="+mn-cs"/>
              </a:rPr>
              <a:t>As more and more web applications began to appear that allowed each individual to become the “creator” of the web, a new kind of Internet came into being. It was nicknamed Web 2.0, and now everyone could collaborate internationally at the click of a mouse. </a:t>
            </a:r>
          </a:p>
          <a:p>
            <a:pPr marL="171450" indent="-171450">
              <a:buFont typeface="Arial" pitchFamily="34" charset="0"/>
              <a:buChar char="•"/>
            </a:pPr>
            <a:endParaRPr lang="en-US" sz="1200" kern="1200" dirty="0">
              <a:solidFill>
                <a:schemeClr val="tx1"/>
              </a:solidFill>
              <a:effectLst/>
              <a:latin typeface="+mn-lt"/>
              <a:ea typeface="+mn-ea"/>
              <a:cs typeface="+mn-cs"/>
            </a:endParaRPr>
          </a:p>
          <a:p>
            <a:pPr marL="171450" indent="-171450">
              <a:buFont typeface="Arial" pitchFamily="34" charset="0"/>
              <a:buChar char="•"/>
            </a:pPr>
            <a:r>
              <a:rPr lang="en-US" sz="1200" kern="1200" dirty="0">
                <a:solidFill>
                  <a:schemeClr val="tx1"/>
                </a:solidFill>
                <a:effectLst/>
                <a:latin typeface="+mn-lt"/>
                <a:ea typeface="+mn-ea"/>
                <a:cs typeface="+mn-cs"/>
              </a:rPr>
              <a:t>Modern theories of motivation show that what pushes people to apply their free time to projects, for no money, is the excitement of autonomy, mastery, and purpose. </a:t>
            </a:r>
          </a:p>
          <a:p>
            <a:pPr marL="628650" lvl="1" indent="-171450">
              <a:buFont typeface="Arial" pitchFamily="34" charset="0"/>
              <a:buChar char="•"/>
            </a:pPr>
            <a:r>
              <a:rPr lang="en-US" sz="1200" b="0" i="1" u="none" strike="noStrike" kern="1200" dirty="0">
                <a:solidFill>
                  <a:schemeClr val="tx1"/>
                </a:solidFill>
                <a:effectLst/>
                <a:latin typeface="+mn-lt"/>
                <a:ea typeface="+mn-ea"/>
                <a:cs typeface="+mn-cs"/>
              </a:rPr>
              <a:t>Autonomy</a:t>
            </a:r>
            <a:r>
              <a:rPr lang="en-US" sz="1200" kern="1200" dirty="0">
                <a:solidFill>
                  <a:schemeClr val="tx1"/>
                </a:solidFill>
                <a:effectLst/>
                <a:latin typeface="+mn-lt"/>
                <a:ea typeface="+mn-ea"/>
                <a:cs typeface="+mn-cs"/>
              </a:rPr>
              <a:t> is the freedom to work without constant direction and control. </a:t>
            </a:r>
          </a:p>
          <a:p>
            <a:pPr marL="628650" lvl="1" indent="-171450">
              <a:buFont typeface="Arial" pitchFamily="34" charset="0"/>
              <a:buChar char="•"/>
            </a:pPr>
            <a:r>
              <a:rPr lang="en-US" sz="1200" b="0" i="1" u="none" strike="noStrike" kern="1200" dirty="0">
                <a:solidFill>
                  <a:schemeClr val="tx1"/>
                </a:solidFill>
                <a:effectLst/>
                <a:latin typeface="+mn-lt"/>
                <a:ea typeface="+mn-ea"/>
                <a:cs typeface="+mn-cs"/>
              </a:rPr>
              <a:t>Mastery</a:t>
            </a:r>
            <a:r>
              <a:rPr lang="en-US" sz="1200" kern="1200" dirty="0">
                <a:solidFill>
                  <a:schemeClr val="tx1"/>
                </a:solidFill>
                <a:effectLst/>
                <a:latin typeface="+mn-lt"/>
                <a:ea typeface="+mn-ea"/>
                <a:cs typeface="+mn-cs"/>
              </a:rPr>
              <a:t> is the feeling of confidence and excitement from seeing your own skills progress. So many people complete a full week of work and then play a musical instrument for hours at home, not to make money, but to feel their mastery of the instrument grow. </a:t>
            </a:r>
          </a:p>
          <a:p>
            <a:pPr marL="628650" lvl="1" indent="-171450">
              <a:buFont typeface="Arial" pitchFamily="34" charset="0"/>
              <a:buChar char="•"/>
            </a:pPr>
            <a:r>
              <a:rPr lang="en-US" sz="1200" b="0" i="1" u="none" strike="noStrike" kern="1200" dirty="0">
                <a:solidFill>
                  <a:schemeClr val="tx1"/>
                </a:solidFill>
                <a:effectLst/>
                <a:latin typeface="+mn-lt"/>
                <a:ea typeface="+mn-ea"/>
                <a:cs typeface="+mn-cs"/>
              </a:rPr>
              <a:t>Purpose</a:t>
            </a:r>
            <a:r>
              <a:rPr lang="en-US" sz="1200" kern="1200" dirty="0">
                <a:solidFill>
                  <a:schemeClr val="tx1"/>
                </a:solidFill>
                <a:effectLst/>
                <a:latin typeface="+mn-lt"/>
                <a:ea typeface="+mn-ea"/>
                <a:cs typeface="+mn-cs"/>
              </a:rPr>
              <a:t> is simply the understanding that you are working for something larger than yourself. </a:t>
            </a:r>
          </a:p>
        </p:txBody>
      </p:sp>
      <p:sp>
        <p:nvSpPr>
          <p:cNvPr id="4" name="Slide Number Placeholder 3"/>
          <p:cNvSpPr>
            <a:spLocks noGrp="1"/>
          </p:cNvSpPr>
          <p:nvPr>
            <p:ph type="sldNum" sz="quarter" idx="10"/>
          </p:nvPr>
        </p:nvSpPr>
        <p:spPr/>
        <p:txBody>
          <a:bodyPr/>
          <a:lstStyle/>
          <a:p>
            <a:fld id="{277E2621-405C-4F83-9120-2E9601611C17}" type="slidenum">
              <a:rPr lang="en-US" smtClean="0"/>
              <a:pPr/>
              <a:t>7</a:t>
            </a:fld>
            <a:endParaRPr lang="en-US"/>
          </a:p>
        </p:txBody>
      </p:sp>
    </p:spTree>
    <p:extLst>
      <p:ext uri="{BB962C8B-B14F-4D97-AF65-F5344CB8AC3E}">
        <p14:creationId xmlns:p14="http://schemas.microsoft.com/office/powerpoint/2010/main" val="989251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kern="1200" dirty="0">
                <a:solidFill>
                  <a:schemeClr val="tx1"/>
                </a:solidFill>
                <a:effectLst/>
                <a:latin typeface="+mn-lt"/>
                <a:ea typeface="+mn-ea"/>
                <a:cs typeface="+mn-cs"/>
              </a:rPr>
              <a:t>In most societies, people connect intimately in gatherings</a:t>
            </a:r>
            <a:r>
              <a:rPr lang="en-US" sz="1200" kern="1200" baseline="0" dirty="0">
                <a:solidFill>
                  <a:schemeClr val="tx1"/>
                </a:solidFill>
                <a:effectLst/>
                <a:latin typeface="+mn-lt"/>
                <a:ea typeface="+mn-ea"/>
                <a:cs typeface="+mn-cs"/>
              </a:rPr>
              <a:t> and </a:t>
            </a:r>
            <a:r>
              <a:rPr lang="en-US" sz="1200" kern="1200" dirty="0">
                <a:solidFill>
                  <a:schemeClr val="tx1"/>
                </a:solidFill>
                <a:effectLst/>
                <a:latin typeface="+mn-lt"/>
                <a:ea typeface="+mn-ea"/>
                <a:cs typeface="+mn-cs"/>
              </a:rPr>
              <a:t>local celebrations through shared experiences. Technology has added breadth to that aspect of our lives as well. Eric </a:t>
            </a:r>
            <a:r>
              <a:rPr lang="en-US" sz="1200" kern="1200" dirty="0" err="1">
                <a:solidFill>
                  <a:schemeClr val="tx1"/>
                </a:solidFill>
                <a:effectLst/>
                <a:latin typeface="+mn-lt"/>
                <a:ea typeface="+mn-ea"/>
                <a:cs typeface="+mn-cs"/>
              </a:rPr>
              <a:t>Whitacre’s</a:t>
            </a:r>
            <a:r>
              <a:rPr lang="en-US" sz="1200" kern="1200" dirty="0">
                <a:solidFill>
                  <a:schemeClr val="tx1"/>
                </a:solidFill>
                <a:effectLst/>
                <a:latin typeface="+mn-lt"/>
                <a:ea typeface="+mn-ea"/>
                <a:cs typeface="+mn-cs"/>
              </a:rPr>
              <a:t> Virtual Choir is one example. </a:t>
            </a:r>
            <a:r>
              <a:rPr lang="en-US" sz="1200" kern="1200" dirty="0" err="1">
                <a:solidFill>
                  <a:schemeClr val="tx1"/>
                </a:solidFill>
                <a:effectLst/>
                <a:latin typeface="+mn-lt"/>
                <a:ea typeface="+mn-ea"/>
                <a:cs typeface="+mn-cs"/>
              </a:rPr>
              <a:t>Whitacre</a:t>
            </a:r>
            <a:r>
              <a:rPr lang="en-US" sz="1200" kern="1200" dirty="0">
                <a:solidFill>
                  <a:schemeClr val="tx1"/>
                </a:solidFill>
                <a:effectLst/>
                <a:latin typeface="+mn-lt"/>
                <a:ea typeface="+mn-ea"/>
                <a:cs typeface="+mn-cs"/>
              </a:rPr>
              <a:t> began the idea of a virtual choir by posting a video of himself to YouTube. The idea was that listeners would follow his lead and, as they heard the piano track, each would record their part of the piece. The submitted videos were then edited together. The first piece from the Virtual Choir</a:t>
            </a:r>
            <a:r>
              <a:rPr lang="en-US" sz="1200" kern="1200" baseline="0" dirty="0">
                <a:solidFill>
                  <a:schemeClr val="tx1"/>
                </a:solidFill>
                <a:effectLst/>
                <a:latin typeface="+mn-lt"/>
                <a:ea typeface="+mn-ea"/>
                <a:cs typeface="+mn-cs"/>
              </a:rPr>
              <a:t> was released with 50 recorded voices. A blog connects the members and builds a real sense of community between them</a:t>
            </a:r>
            <a:r>
              <a:rPr lang="en-US" sz="1200" kern="1200" dirty="0">
                <a:solidFill>
                  <a:schemeClr val="tx1"/>
                </a:solidFill>
                <a:effectLst/>
                <a:latin typeface="+mn-lt"/>
                <a:ea typeface="+mn-ea"/>
                <a:cs typeface="+mn-cs"/>
              </a:rPr>
              <a:t>. </a:t>
            </a:r>
          </a:p>
          <a:p>
            <a:pPr marL="171450" indent="-171450">
              <a:buFont typeface="Arial" pitchFamily="34" charset="0"/>
              <a:buChar char="•"/>
            </a:pPr>
            <a:r>
              <a:rPr lang="en-US" sz="1200" kern="1200" dirty="0" err="1">
                <a:solidFill>
                  <a:schemeClr val="tx1"/>
                </a:solidFill>
                <a:effectLst/>
                <a:latin typeface="+mn-lt"/>
                <a:ea typeface="+mn-ea"/>
                <a:cs typeface="+mn-cs"/>
              </a:rPr>
              <a:t>Kickstarter</a:t>
            </a:r>
            <a:r>
              <a:rPr lang="en-US" sz="1200" kern="1200" dirty="0">
                <a:solidFill>
                  <a:schemeClr val="tx1"/>
                </a:solidFill>
                <a:effectLst/>
                <a:latin typeface="+mn-lt"/>
                <a:ea typeface="+mn-ea"/>
                <a:cs typeface="+mn-cs"/>
              </a:rPr>
              <a:t> helps us connect to help support other people’s dreams by allowing people to post their ideas</a:t>
            </a:r>
            <a:r>
              <a:rPr lang="en-US" sz="1200" kern="1200" baseline="0" dirty="0">
                <a:solidFill>
                  <a:schemeClr val="tx1"/>
                </a:solidFill>
                <a:effectLst/>
                <a:latin typeface="+mn-lt"/>
                <a:ea typeface="+mn-ea"/>
                <a:cs typeface="+mn-cs"/>
              </a:rPr>
              <a:t> for community projects, games, and inventions and ask for funding directly. Donors are given rewards for different levels of pledges.</a:t>
            </a:r>
          </a:p>
          <a:p>
            <a:pPr marL="171450" indent="-171450">
              <a:buFont typeface="Arial" pitchFamily="34" charset="0"/>
              <a:buChar char="•"/>
            </a:pPr>
            <a:r>
              <a:rPr lang="en-US" sz="1200" kern="1200" baseline="0" dirty="0">
                <a:solidFill>
                  <a:schemeClr val="tx1"/>
                </a:solidFill>
                <a:effectLst/>
                <a:latin typeface="+mn-lt"/>
                <a:ea typeface="+mn-ea"/>
                <a:cs typeface="+mn-cs"/>
              </a:rPr>
              <a:t>This style of generating capital to start a business is known as </a:t>
            </a:r>
            <a:r>
              <a:rPr lang="en-US" sz="1200" kern="1200" baseline="0" dirty="0" err="1">
                <a:solidFill>
                  <a:schemeClr val="tx1"/>
                </a:solidFill>
                <a:effectLst/>
                <a:latin typeface="+mn-lt"/>
                <a:ea typeface="+mn-ea"/>
                <a:cs typeface="+mn-cs"/>
              </a:rPr>
              <a:t>crowdfunding</a:t>
            </a:r>
            <a:r>
              <a:rPr lang="en-US" sz="1200" kern="1200" baseline="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77E2621-405C-4F83-9120-2E9601611C17}" type="slidenum">
              <a:rPr lang="en-US" smtClean="0"/>
              <a:pPr/>
              <a:t>8</a:t>
            </a:fld>
            <a:endParaRPr lang="en-US"/>
          </a:p>
        </p:txBody>
      </p:sp>
    </p:spTree>
    <p:extLst>
      <p:ext uri="{BB962C8B-B14F-4D97-AF65-F5344CB8AC3E}">
        <p14:creationId xmlns:p14="http://schemas.microsoft.com/office/powerpoint/2010/main" val="42871659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004578"/>
                </a:solidFill>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r>
              <a:rPr lang="en-US" dirty="0"/>
              <a:t>Copyright © 2014 Pearson Education, Inc. Publishing as Prentice Hall</a:t>
            </a: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3C5A0288-DE65-4327-81AA-3D0ED474C7D0}" type="slidenum">
              <a:rPr lang="en-US" smtClean="0"/>
              <a:pPr/>
              <a:t>‹#›</a:t>
            </a:fld>
            <a:endParaRPr lang="en-US" dirty="0"/>
          </a:p>
        </p:txBody>
      </p:sp>
    </p:spTree>
    <p:extLst>
      <p:ext uri="{BB962C8B-B14F-4D97-AF65-F5344CB8AC3E}">
        <p14:creationId xmlns:p14="http://schemas.microsoft.com/office/powerpoint/2010/main" val="1897869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Copyright © 2014 Pearson Education, Inc. Publishing as Prentice Hall</a:t>
            </a:r>
          </a:p>
        </p:txBody>
      </p:sp>
      <p:sp>
        <p:nvSpPr>
          <p:cNvPr id="6" name="Slide Number Placeholder 5"/>
          <p:cNvSpPr>
            <a:spLocks noGrp="1"/>
          </p:cNvSpPr>
          <p:nvPr>
            <p:ph type="sldNum" sz="quarter" idx="12"/>
          </p:nvPr>
        </p:nvSpPr>
        <p:spPr/>
        <p:txBody>
          <a:bodyPr/>
          <a:lstStyle/>
          <a:p>
            <a:fld id="{3C5A0288-DE65-4327-81AA-3D0ED474C7D0}" type="slidenum">
              <a:rPr lang="en-US" smtClean="0"/>
              <a:pPr/>
              <a:t>‹#›</a:t>
            </a:fld>
            <a:endParaRPr lang="en-US"/>
          </a:p>
        </p:txBody>
      </p:sp>
    </p:spTree>
    <p:extLst>
      <p:ext uri="{BB962C8B-B14F-4D97-AF65-F5344CB8AC3E}">
        <p14:creationId xmlns:p14="http://schemas.microsoft.com/office/powerpoint/2010/main" val="1007542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Copyright © 2014 Pearson Education, Inc. Publishing as Prentice Hall</a:t>
            </a:r>
          </a:p>
        </p:txBody>
      </p:sp>
      <p:sp>
        <p:nvSpPr>
          <p:cNvPr id="7" name="Slide Number Placeholder 6"/>
          <p:cNvSpPr>
            <a:spLocks noGrp="1"/>
          </p:cNvSpPr>
          <p:nvPr>
            <p:ph type="sldNum" sz="quarter" idx="12"/>
          </p:nvPr>
        </p:nvSpPr>
        <p:spPr/>
        <p:txBody>
          <a:bodyPr/>
          <a:lstStyle/>
          <a:p>
            <a:fld id="{3C5A0288-DE65-4327-81AA-3D0ED474C7D0}" type="slidenum">
              <a:rPr lang="en-US" smtClean="0"/>
              <a:pPr/>
              <a:t>‹#›</a:t>
            </a:fld>
            <a:endParaRPr lang="en-US"/>
          </a:p>
        </p:txBody>
      </p:sp>
    </p:spTree>
    <p:extLst>
      <p:ext uri="{BB962C8B-B14F-4D97-AF65-F5344CB8AC3E}">
        <p14:creationId xmlns:p14="http://schemas.microsoft.com/office/powerpoint/2010/main" val="123550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Copyright © 2014 Pearson Education, Inc. Publishing as Prentice Hall</a:t>
            </a:r>
          </a:p>
        </p:txBody>
      </p:sp>
      <p:sp>
        <p:nvSpPr>
          <p:cNvPr id="9" name="Slide Number Placeholder 8"/>
          <p:cNvSpPr>
            <a:spLocks noGrp="1"/>
          </p:cNvSpPr>
          <p:nvPr>
            <p:ph type="sldNum" sz="quarter" idx="12"/>
          </p:nvPr>
        </p:nvSpPr>
        <p:spPr/>
        <p:txBody>
          <a:bodyPr/>
          <a:lstStyle/>
          <a:p>
            <a:fld id="{3C5A0288-DE65-4327-81AA-3D0ED474C7D0}" type="slidenum">
              <a:rPr lang="en-US" smtClean="0"/>
              <a:pPr/>
              <a:t>‹#›</a:t>
            </a:fld>
            <a:endParaRPr lang="en-US"/>
          </a:p>
        </p:txBody>
      </p:sp>
    </p:spTree>
    <p:extLst>
      <p:ext uri="{BB962C8B-B14F-4D97-AF65-F5344CB8AC3E}">
        <p14:creationId xmlns:p14="http://schemas.microsoft.com/office/powerpoint/2010/main" val="738296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533400" y="6547286"/>
            <a:ext cx="6400800" cy="274320"/>
          </a:xfrm>
        </p:spPr>
        <p:txBody>
          <a:bodyPr/>
          <a:lstStyle/>
          <a:p>
            <a:r>
              <a:rPr lang="en-US" dirty="0"/>
              <a:t>Copyright © 2014 Pearson Education, Inc. Publishing as Prentice Hall</a:t>
            </a:r>
          </a:p>
        </p:txBody>
      </p:sp>
      <p:sp>
        <p:nvSpPr>
          <p:cNvPr id="5" name="Slide Number Placeholder 4"/>
          <p:cNvSpPr>
            <a:spLocks noGrp="1"/>
          </p:cNvSpPr>
          <p:nvPr>
            <p:ph type="sldNum" sz="quarter" idx="12"/>
          </p:nvPr>
        </p:nvSpPr>
        <p:spPr/>
        <p:txBody>
          <a:bodyPr/>
          <a:lstStyle/>
          <a:p>
            <a:fld id="{3C5A0288-DE65-4327-81AA-3D0ED474C7D0}" type="slidenum">
              <a:rPr lang="en-US" smtClean="0"/>
              <a:pPr/>
              <a:t>‹#›</a:t>
            </a:fld>
            <a:endParaRPr lang="en-US"/>
          </a:p>
        </p:txBody>
      </p:sp>
    </p:spTree>
    <p:extLst>
      <p:ext uri="{BB962C8B-B14F-4D97-AF65-F5344CB8AC3E}">
        <p14:creationId xmlns:p14="http://schemas.microsoft.com/office/powerpoint/2010/main" val="10391117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28600"/>
            <a:ext cx="8366760" cy="10515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533400" y="6583680"/>
            <a:ext cx="6400800" cy="274320"/>
          </a:xfrm>
          <a:prstGeom prst="rect">
            <a:avLst/>
          </a:prstGeom>
        </p:spPr>
        <p:txBody>
          <a:bodyPr vert="horz" lIns="91440" tIns="45720" rIns="91440" bIns="45720" rtlCol="0" anchor="ctr"/>
          <a:lstStyle>
            <a:lvl1pPr algn="l">
              <a:defRPr sz="1200">
                <a:solidFill>
                  <a:schemeClr val="bg1"/>
                </a:solidFill>
                <a:latin typeface="+mn-lt"/>
                <a:cs typeface="Arial" pitchFamily="34" charset="0"/>
              </a:defRPr>
            </a:lvl1pPr>
          </a:lstStyle>
          <a:p>
            <a:r>
              <a:rPr lang="en-US" dirty="0"/>
              <a:t>Copyright © 2013 Pearson Education, Inc. Publishing as Prentice Hall</a:t>
            </a:r>
          </a:p>
        </p:txBody>
      </p:sp>
      <p:sp>
        <p:nvSpPr>
          <p:cNvPr id="6" name="Slide Number Placeholder 5"/>
          <p:cNvSpPr>
            <a:spLocks noGrp="1"/>
          </p:cNvSpPr>
          <p:nvPr>
            <p:ph type="sldNum" sz="quarter" idx="4"/>
          </p:nvPr>
        </p:nvSpPr>
        <p:spPr>
          <a:xfrm>
            <a:off x="7315200" y="6583680"/>
            <a:ext cx="1371600" cy="274320"/>
          </a:xfrm>
          <a:prstGeom prst="rect">
            <a:avLst/>
          </a:prstGeom>
        </p:spPr>
        <p:txBody>
          <a:bodyPr vert="horz" lIns="91440" tIns="45720" rIns="91440" bIns="45720" rtlCol="0" anchor="ctr"/>
          <a:lstStyle>
            <a:lvl1pPr algn="r">
              <a:defRPr sz="1400">
                <a:solidFill>
                  <a:schemeClr val="bg1"/>
                </a:solidFill>
                <a:latin typeface="Arial" pitchFamily="34" charset="0"/>
                <a:cs typeface="Arial" pitchFamily="34" charset="0"/>
              </a:defRPr>
            </a:lvl1pPr>
          </a:lstStyle>
          <a:p>
            <a:fld id="{3C5A0288-DE65-4327-81AA-3D0ED474C7D0}" type="slidenum">
              <a:rPr lang="en-US" smtClean="0"/>
              <a:pPr/>
              <a:t>‹#›</a:t>
            </a:fld>
            <a:endParaRPr lang="en-US" dirty="0"/>
          </a:p>
        </p:txBody>
      </p:sp>
    </p:spTree>
    <p:extLst>
      <p:ext uri="{BB962C8B-B14F-4D97-AF65-F5344CB8AC3E}">
        <p14:creationId xmlns:p14="http://schemas.microsoft.com/office/powerpoint/2010/main" val="1967678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dt="0"/>
  <p:txStyles>
    <p:titleStyle>
      <a:lvl1pPr algn="ctr" defTabSz="914400" rtl="0" eaLnBrk="1" latinLnBrk="0" hangingPunct="1">
        <a:spcBef>
          <a:spcPct val="0"/>
        </a:spcBef>
        <a:buNone/>
        <a:defRPr sz="4400" kern="1200">
          <a:solidFill>
            <a:srgbClr val="004578"/>
          </a:solidFill>
          <a:effectLst>
            <a:outerShdw blurRad="38100" dist="38100" dir="2700000" algn="tl">
              <a:srgbClr val="000000">
                <a:alpha val="43137"/>
              </a:srgbClr>
            </a:outerShdw>
          </a:effectLst>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lstStyle/>
          <a:p>
            <a:r>
              <a:rPr lang="en-US" b="1" i="1" dirty="0"/>
              <a:t>Technology in Action</a:t>
            </a:r>
          </a:p>
        </p:txBody>
      </p:sp>
      <p:sp>
        <p:nvSpPr>
          <p:cNvPr id="3" name="Subtitle 2"/>
          <p:cNvSpPr>
            <a:spLocks noGrp="1"/>
          </p:cNvSpPr>
          <p:nvPr>
            <p:ph type="subTitle" idx="1"/>
          </p:nvPr>
        </p:nvSpPr>
        <p:spPr>
          <a:xfrm>
            <a:off x="1371600" y="3429000"/>
            <a:ext cx="6400800" cy="1752600"/>
          </a:xfrm>
        </p:spPr>
        <p:txBody>
          <a:bodyPr/>
          <a:lstStyle/>
          <a:p>
            <a:r>
              <a:rPr lang="en-US" b="0" dirty="0">
                <a:solidFill>
                  <a:schemeClr val="tx1"/>
                </a:solidFill>
              </a:rPr>
              <a:t>Chapter 1</a:t>
            </a:r>
          </a:p>
          <a:p>
            <a:r>
              <a:rPr lang="en-US" b="0" dirty="0">
                <a:solidFill>
                  <a:schemeClr val="tx1"/>
                </a:solidFill>
              </a:rPr>
              <a:t>Using Technology to Change the World</a:t>
            </a:r>
          </a:p>
        </p:txBody>
      </p:sp>
      <p:sp>
        <p:nvSpPr>
          <p:cNvPr id="4" name="Footer Placeholder 3"/>
          <p:cNvSpPr>
            <a:spLocks noGrp="1"/>
          </p:cNvSpPr>
          <p:nvPr>
            <p:ph type="ftr" sz="quarter" idx="11"/>
          </p:nvPr>
        </p:nvSpPr>
        <p:spPr/>
        <p:txBody>
          <a:bodyPr/>
          <a:lstStyle/>
          <a:p>
            <a:r>
              <a:rPr lang="en-US" dirty="0">
                <a:solidFill>
                  <a:prstClr val="black">
                    <a:tint val="75000"/>
                  </a:prstClr>
                </a:solidFill>
              </a:rPr>
              <a:t>Copyright © 2014 Pearson Education, Inc. Publishing as Prentice Hall</a:t>
            </a:r>
          </a:p>
        </p:txBody>
      </p:sp>
    </p:spTree>
    <p:extLst>
      <p:ext uri="{BB962C8B-B14F-4D97-AF65-F5344CB8AC3E}">
        <p14:creationId xmlns:p14="http://schemas.microsoft.com/office/powerpoint/2010/main" val="4093345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Technology and Society</a:t>
            </a:r>
            <a:br>
              <a:rPr lang="en-US" dirty="0"/>
            </a:br>
            <a:r>
              <a:rPr lang="en-US" sz="4000" dirty="0"/>
              <a:t>Technology Impacts How We Consume</a:t>
            </a:r>
          </a:p>
        </p:txBody>
      </p:sp>
      <p:sp>
        <p:nvSpPr>
          <p:cNvPr id="3" name="Content Placeholder 2"/>
          <p:cNvSpPr>
            <a:spLocks noGrp="1"/>
          </p:cNvSpPr>
          <p:nvPr>
            <p:ph idx="1"/>
          </p:nvPr>
        </p:nvSpPr>
        <p:spPr>
          <a:xfrm>
            <a:off x="457200" y="1600200"/>
            <a:ext cx="8229600" cy="4876800"/>
          </a:xfrm>
        </p:spPr>
        <p:txBody>
          <a:bodyPr>
            <a:normAutofit/>
          </a:bodyPr>
          <a:lstStyle/>
          <a:p>
            <a:r>
              <a:rPr lang="en-US" dirty="0"/>
              <a:t>Technology is changing all aspects of how we purchase and consume goods</a:t>
            </a:r>
          </a:p>
          <a:p>
            <a:r>
              <a:rPr lang="en-US" dirty="0"/>
              <a:t>Marketing strategies count on many people having cell phones</a:t>
            </a:r>
          </a:p>
          <a:p>
            <a:pPr lvl="1"/>
            <a:r>
              <a:rPr lang="en-US" dirty="0"/>
              <a:t>QR (quick response) codes link to online information</a:t>
            </a:r>
          </a:p>
          <a:p>
            <a:pPr lvl="1"/>
            <a:r>
              <a:rPr lang="en-US" dirty="0"/>
              <a:t>Price comparison</a:t>
            </a:r>
          </a:p>
          <a:p>
            <a:pPr lvl="1"/>
            <a:r>
              <a:rPr lang="en-US" dirty="0"/>
              <a:t>Mobile coupons (</a:t>
            </a:r>
            <a:r>
              <a:rPr lang="en-US" dirty="0" err="1"/>
              <a:t>mobicoupons</a:t>
            </a:r>
            <a:r>
              <a:rPr lang="en-US" dirty="0"/>
              <a:t>)</a:t>
            </a:r>
          </a:p>
        </p:txBody>
      </p:sp>
      <p:sp>
        <p:nvSpPr>
          <p:cNvPr id="4" name="Footer Placeholder 3"/>
          <p:cNvSpPr>
            <a:spLocks noGrp="1"/>
          </p:cNvSpPr>
          <p:nvPr>
            <p:ph type="ftr" sz="quarter" idx="11"/>
          </p:nvPr>
        </p:nvSpPr>
        <p:spPr/>
        <p:txBody>
          <a:bodyPr/>
          <a:lstStyle/>
          <a:p>
            <a:r>
              <a:rPr lang="en-US" dirty="0"/>
              <a:t>Copyright © 2014 Pearson Education, Inc. Publishing as Prentice Hall</a:t>
            </a:r>
          </a:p>
        </p:txBody>
      </p:sp>
      <p:sp>
        <p:nvSpPr>
          <p:cNvPr id="5" name="Slide Number Placeholder 4"/>
          <p:cNvSpPr>
            <a:spLocks noGrp="1"/>
          </p:cNvSpPr>
          <p:nvPr>
            <p:ph type="sldNum" sz="quarter" idx="12"/>
          </p:nvPr>
        </p:nvSpPr>
        <p:spPr/>
        <p:txBody>
          <a:bodyPr/>
          <a:lstStyle/>
          <a:p>
            <a:fld id="{3C5A0288-DE65-4327-81AA-3D0ED474C7D0}" type="slidenum">
              <a:rPr lang="en-US" smtClean="0"/>
              <a:pPr/>
              <a:t>9</a:t>
            </a:fld>
            <a:endParaRPr lang="en-US"/>
          </a:p>
        </p:txBody>
      </p:sp>
    </p:spTree>
    <p:extLst>
      <p:ext uri="{BB962C8B-B14F-4D97-AF65-F5344CB8AC3E}">
        <p14:creationId xmlns:p14="http://schemas.microsoft.com/office/powerpoint/2010/main" val="356046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How Will Technology</a:t>
            </a:r>
            <a:br>
              <a:rPr lang="en-US" dirty="0"/>
            </a:br>
            <a:r>
              <a:rPr lang="en-US" dirty="0"/>
              <a:t>Improve Your Life?</a:t>
            </a:r>
          </a:p>
        </p:txBody>
      </p:sp>
      <p:sp>
        <p:nvSpPr>
          <p:cNvPr id="3" name="Content Placeholder 2"/>
          <p:cNvSpPr>
            <a:spLocks noGrp="1"/>
          </p:cNvSpPr>
          <p:nvPr>
            <p:ph idx="1"/>
          </p:nvPr>
        </p:nvSpPr>
        <p:spPr/>
        <p:txBody>
          <a:bodyPr>
            <a:normAutofit/>
          </a:bodyPr>
          <a:lstStyle/>
          <a:p>
            <a:pPr>
              <a:lnSpc>
                <a:spcPct val="114000"/>
              </a:lnSpc>
            </a:pPr>
            <a:r>
              <a:rPr lang="en-US" dirty="0"/>
              <a:t>Being </a:t>
            </a:r>
            <a:r>
              <a:rPr lang="en-US" i="1" dirty="0"/>
              <a:t>computer literate</a:t>
            </a:r>
            <a:r>
              <a:rPr lang="en-US" dirty="0"/>
              <a:t> means:</a:t>
            </a:r>
          </a:p>
          <a:p>
            <a:pPr lvl="1">
              <a:lnSpc>
                <a:spcPct val="114000"/>
              </a:lnSpc>
            </a:pPr>
            <a:r>
              <a:rPr lang="en-US" dirty="0"/>
              <a:t>Understanding capabilities and limitations of computers</a:t>
            </a:r>
          </a:p>
          <a:p>
            <a:pPr lvl="1">
              <a:lnSpc>
                <a:spcPct val="114000"/>
              </a:lnSpc>
            </a:pPr>
            <a:r>
              <a:rPr lang="en-US" dirty="0"/>
              <a:t>Knowing how to use computers safely and efficiently</a:t>
            </a:r>
          </a:p>
          <a:p>
            <a:pPr lvl="1"/>
            <a:endParaRPr lang="en-US" dirty="0"/>
          </a:p>
        </p:txBody>
      </p:sp>
      <p:sp>
        <p:nvSpPr>
          <p:cNvPr id="4" name="Footer Placeholder 3"/>
          <p:cNvSpPr>
            <a:spLocks noGrp="1"/>
          </p:cNvSpPr>
          <p:nvPr>
            <p:ph type="ftr" sz="quarter" idx="11"/>
          </p:nvPr>
        </p:nvSpPr>
        <p:spPr/>
        <p:txBody>
          <a:bodyPr/>
          <a:lstStyle/>
          <a:p>
            <a:r>
              <a:rPr lang="en-US" dirty="0"/>
              <a:t>Copyright © 2014 Pearson Education, Inc. Publishing as Prentice Hall</a:t>
            </a:r>
          </a:p>
        </p:txBody>
      </p:sp>
      <p:sp>
        <p:nvSpPr>
          <p:cNvPr id="5" name="Slide Number Placeholder 4"/>
          <p:cNvSpPr>
            <a:spLocks noGrp="1"/>
          </p:cNvSpPr>
          <p:nvPr>
            <p:ph type="sldNum" sz="quarter" idx="12"/>
          </p:nvPr>
        </p:nvSpPr>
        <p:spPr/>
        <p:txBody>
          <a:bodyPr/>
          <a:lstStyle/>
          <a:p>
            <a:fld id="{3C5A0288-DE65-4327-81AA-3D0ED474C7D0}" type="slidenum">
              <a:rPr lang="en-US" smtClean="0"/>
              <a:pPr/>
              <a:t>10</a:t>
            </a:fld>
            <a:endParaRPr lang="en-US" dirty="0"/>
          </a:p>
        </p:txBody>
      </p:sp>
    </p:spTree>
    <p:extLst>
      <p:ext uri="{BB962C8B-B14F-4D97-AF65-F5344CB8AC3E}">
        <p14:creationId xmlns:p14="http://schemas.microsoft.com/office/powerpoint/2010/main" val="1457392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 at Home</a:t>
            </a:r>
          </a:p>
        </p:txBody>
      </p:sp>
      <p:sp>
        <p:nvSpPr>
          <p:cNvPr id="3" name="Content Placeholder 2"/>
          <p:cNvSpPr>
            <a:spLocks noGrp="1"/>
          </p:cNvSpPr>
          <p:nvPr>
            <p:ph idx="1"/>
          </p:nvPr>
        </p:nvSpPr>
        <p:spPr>
          <a:xfrm>
            <a:off x="457200" y="1600200"/>
            <a:ext cx="8229600" cy="4876800"/>
          </a:xfrm>
        </p:spPr>
        <p:txBody>
          <a:bodyPr/>
          <a:lstStyle/>
          <a:p>
            <a:pPr>
              <a:lnSpc>
                <a:spcPct val="114000"/>
              </a:lnSpc>
            </a:pPr>
            <a:r>
              <a:rPr lang="en-US" dirty="0"/>
              <a:t>Avoiding hackers and viruses</a:t>
            </a:r>
          </a:p>
          <a:p>
            <a:pPr>
              <a:lnSpc>
                <a:spcPct val="114000"/>
              </a:lnSpc>
            </a:pPr>
            <a:r>
              <a:rPr lang="en-US" dirty="0"/>
              <a:t>Protecting your privacy</a:t>
            </a:r>
          </a:p>
          <a:p>
            <a:pPr>
              <a:lnSpc>
                <a:spcPct val="114000"/>
              </a:lnSpc>
            </a:pPr>
            <a:r>
              <a:rPr lang="en-US" dirty="0"/>
              <a:t>Understanding the real risks</a:t>
            </a:r>
          </a:p>
          <a:p>
            <a:pPr>
              <a:lnSpc>
                <a:spcPct val="114000"/>
              </a:lnSpc>
            </a:pPr>
            <a:r>
              <a:rPr lang="en-US" dirty="0"/>
              <a:t>Using the web wisely</a:t>
            </a:r>
          </a:p>
          <a:p>
            <a:pPr>
              <a:lnSpc>
                <a:spcPct val="114000"/>
              </a:lnSpc>
            </a:pPr>
            <a:r>
              <a:rPr lang="en-US" dirty="0"/>
              <a:t>Avoiding online annoyance</a:t>
            </a:r>
          </a:p>
          <a:p>
            <a:pPr>
              <a:lnSpc>
                <a:spcPct val="114000"/>
              </a:lnSpc>
            </a:pPr>
            <a:r>
              <a:rPr lang="en-US" dirty="0"/>
              <a:t>Being able to maintain, upgrade, and troubleshoot your computer</a:t>
            </a:r>
          </a:p>
        </p:txBody>
      </p:sp>
      <p:sp>
        <p:nvSpPr>
          <p:cNvPr id="4" name="Footer Placeholder 3"/>
          <p:cNvSpPr>
            <a:spLocks noGrp="1"/>
          </p:cNvSpPr>
          <p:nvPr>
            <p:ph type="ftr" sz="quarter" idx="11"/>
          </p:nvPr>
        </p:nvSpPr>
        <p:spPr/>
        <p:txBody>
          <a:bodyPr/>
          <a:lstStyle/>
          <a:p>
            <a:r>
              <a:rPr lang="en-US" dirty="0"/>
              <a:t>Copyright © 2014 Pearson Education, Inc. Publishing as Prentice Hall</a:t>
            </a:r>
          </a:p>
        </p:txBody>
      </p:sp>
      <p:sp>
        <p:nvSpPr>
          <p:cNvPr id="5" name="Slide Number Placeholder 4"/>
          <p:cNvSpPr>
            <a:spLocks noGrp="1"/>
          </p:cNvSpPr>
          <p:nvPr>
            <p:ph type="sldNum" sz="quarter" idx="12"/>
          </p:nvPr>
        </p:nvSpPr>
        <p:spPr/>
        <p:txBody>
          <a:bodyPr/>
          <a:lstStyle/>
          <a:p>
            <a:fld id="{3C5A0288-DE65-4327-81AA-3D0ED474C7D0}" type="slidenum">
              <a:rPr lang="en-US" smtClean="0"/>
              <a:pPr/>
              <a:t>11</a:t>
            </a:fld>
            <a:endParaRPr lang="en-US"/>
          </a:p>
        </p:txBody>
      </p:sp>
    </p:spTree>
    <p:extLst>
      <p:ext uri="{BB962C8B-B14F-4D97-AF65-F5344CB8AC3E}">
        <p14:creationId xmlns:p14="http://schemas.microsoft.com/office/powerpoint/2010/main" val="2719900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 and Your Career</a:t>
            </a:r>
          </a:p>
        </p:txBody>
      </p:sp>
      <p:sp>
        <p:nvSpPr>
          <p:cNvPr id="3" name="Content Placeholder 2"/>
          <p:cNvSpPr>
            <a:spLocks noGrp="1"/>
          </p:cNvSpPr>
          <p:nvPr>
            <p:ph idx="1"/>
          </p:nvPr>
        </p:nvSpPr>
        <p:spPr>
          <a:xfrm>
            <a:off x="457200" y="1600200"/>
            <a:ext cx="8229600" cy="4876800"/>
          </a:xfrm>
        </p:spPr>
        <p:txBody>
          <a:bodyPr>
            <a:normAutofit lnSpcReduction="10000"/>
          </a:bodyPr>
          <a:lstStyle/>
          <a:p>
            <a:pPr>
              <a:lnSpc>
                <a:spcPct val="110000"/>
              </a:lnSpc>
            </a:pPr>
            <a:r>
              <a:rPr lang="en-US" dirty="0"/>
              <a:t>Computers are used in wide range of careers including:</a:t>
            </a:r>
          </a:p>
          <a:p>
            <a:pPr lvl="1">
              <a:lnSpc>
                <a:spcPct val="110000"/>
              </a:lnSpc>
            </a:pPr>
            <a:r>
              <a:rPr lang="en-US" dirty="0"/>
              <a:t>Retail</a:t>
            </a:r>
          </a:p>
          <a:p>
            <a:pPr lvl="1">
              <a:lnSpc>
                <a:spcPct val="110000"/>
              </a:lnSpc>
            </a:pPr>
            <a:r>
              <a:rPr lang="en-US" dirty="0"/>
              <a:t>The arts</a:t>
            </a:r>
          </a:p>
          <a:p>
            <a:pPr lvl="1">
              <a:lnSpc>
                <a:spcPct val="110000"/>
              </a:lnSpc>
            </a:pPr>
            <a:r>
              <a:rPr lang="en-US" dirty="0"/>
              <a:t>Education</a:t>
            </a:r>
          </a:p>
          <a:p>
            <a:pPr lvl="1">
              <a:lnSpc>
                <a:spcPct val="110000"/>
              </a:lnSpc>
            </a:pPr>
            <a:r>
              <a:rPr lang="en-US" dirty="0"/>
              <a:t>Law enforcement</a:t>
            </a:r>
          </a:p>
          <a:p>
            <a:pPr lvl="1">
              <a:lnSpc>
                <a:spcPct val="110000"/>
              </a:lnSpc>
            </a:pPr>
            <a:r>
              <a:rPr lang="en-US" dirty="0"/>
              <a:t>Medicine</a:t>
            </a:r>
          </a:p>
          <a:p>
            <a:pPr lvl="1">
              <a:lnSpc>
                <a:spcPct val="110000"/>
              </a:lnSpc>
            </a:pPr>
            <a:r>
              <a:rPr lang="en-US" dirty="0"/>
              <a:t>Science</a:t>
            </a:r>
          </a:p>
          <a:p>
            <a:pPr lvl="1">
              <a:lnSpc>
                <a:spcPct val="110000"/>
              </a:lnSpc>
            </a:pPr>
            <a:r>
              <a:rPr lang="en-US" dirty="0"/>
              <a:t>Psychology</a:t>
            </a:r>
          </a:p>
          <a:p>
            <a:endParaRPr lang="en-US" dirty="0"/>
          </a:p>
          <a:p>
            <a:endParaRPr lang="en-US" dirty="0"/>
          </a:p>
        </p:txBody>
      </p:sp>
      <p:sp>
        <p:nvSpPr>
          <p:cNvPr id="4" name="Footer Placeholder 3"/>
          <p:cNvSpPr>
            <a:spLocks noGrp="1"/>
          </p:cNvSpPr>
          <p:nvPr>
            <p:ph type="ftr" sz="quarter" idx="11"/>
          </p:nvPr>
        </p:nvSpPr>
        <p:spPr/>
        <p:txBody>
          <a:bodyPr/>
          <a:lstStyle/>
          <a:p>
            <a:r>
              <a:rPr lang="en-US" dirty="0"/>
              <a:t>Copyright © 2014 Pearson Education, Inc. Publishing as Prentice Hall</a:t>
            </a:r>
          </a:p>
        </p:txBody>
      </p:sp>
      <p:sp>
        <p:nvSpPr>
          <p:cNvPr id="5" name="Slide Number Placeholder 4"/>
          <p:cNvSpPr>
            <a:spLocks noGrp="1"/>
          </p:cNvSpPr>
          <p:nvPr>
            <p:ph type="sldNum" sz="quarter" idx="12"/>
          </p:nvPr>
        </p:nvSpPr>
        <p:spPr/>
        <p:txBody>
          <a:bodyPr/>
          <a:lstStyle/>
          <a:p>
            <a:fld id="{3C5A0288-DE65-4327-81AA-3D0ED474C7D0}" type="slidenum">
              <a:rPr lang="en-US" smtClean="0"/>
              <a:pPr/>
              <a:t>12</a:t>
            </a:fld>
            <a:endParaRPr lang="en-US"/>
          </a:p>
        </p:txBody>
      </p:sp>
    </p:spTree>
    <p:extLst>
      <p:ext uri="{BB962C8B-B14F-4D97-AF65-F5344CB8AC3E}">
        <p14:creationId xmlns:p14="http://schemas.microsoft.com/office/powerpoint/2010/main" val="2549999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Technology and Your Career</a:t>
            </a:r>
            <a:br>
              <a:rPr lang="en-US" dirty="0"/>
            </a:br>
            <a:r>
              <a:rPr lang="en-US" dirty="0"/>
              <a:t>Retail: Working in a Data Mine</a:t>
            </a:r>
          </a:p>
        </p:txBody>
      </p:sp>
      <p:sp>
        <p:nvSpPr>
          <p:cNvPr id="3" name="Content Placeholder 2"/>
          <p:cNvSpPr>
            <a:spLocks noGrp="1"/>
          </p:cNvSpPr>
          <p:nvPr>
            <p:ph idx="1"/>
          </p:nvPr>
        </p:nvSpPr>
        <p:spPr/>
        <p:txBody>
          <a:bodyPr/>
          <a:lstStyle/>
          <a:p>
            <a:pPr>
              <a:lnSpc>
                <a:spcPct val="114000"/>
              </a:lnSpc>
            </a:pPr>
            <a:r>
              <a:rPr lang="en-US" dirty="0"/>
              <a:t>Businesses use data mining to search huge amounts of data hoping to find a pattern</a:t>
            </a:r>
          </a:p>
          <a:p>
            <a:pPr>
              <a:lnSpc>
                <a:spcPct val="114000"/>
              </a:lnSpc>
            </a:pPr>
            <a:r>
              <a:rPr lang="en-US" dirty="0"/>
              <a:t>Data mining opens the door to more detail</a:t>
            </a:r>
          </a:p>
          <a:p>
            <a:pPr>
              <a:lnSpc>
                <a:spcPct val="114000"/>
              </a:lnSpc>
            </a:pPr>
            <a:r>
              <a:rPr lang="en-US" dirty="0"/>
              <a:t>Allows retailers to respond to consumer buying patterns</a:t>
            </a:r>
          </a:p>
        </p:txBody>
      </p:sp>
      <p:sp>
        <p:nvSpPr>
          <p:cNvPr id="4" name="Footer Placeholder 3"/>
          <p:cNvSpPr>
            <a:spLocks noGrp="1"/>
          </p:cNvSpPr>
          <p:nvPr>
            <p:ph type="ftr" sz="quarter" idx="11"/>
          </p:nvPr>
        </p:nvSpPr>
        <p:spPr/>
        <p:txBody>
          <a:bodyPr/>
          <a:lstStyle/>
          <a:p>
            <a:r>
              <a:rPr lang="en-US" dirty="0"/>
              <a:t>Copyright © 2014 Pearson Education, Inc. Publishing as Prentice Hall</a:t>
            </a:r>
          </a:p>
        </p:txBody>
      </p:sp>
      <p:sp>
        <p:nvSpPr>
          <p:cNvPr id="5" name="Slide Number Placeholder 4"/>
          <p:cNvSpPr>
            <a:spLocks noGrp="1"/>
          </p:cNvSpPr>
          <p:nvPr>
            <p:ph type="sldNum" sz="quarter" idx="12"/>
          </p:nvPr>
        </p:nvSpPr>
        <p:spPr/>
        <p:txBody>
          <a:bodyPr/>
          <a:lstStyle/>
          <a:p>
            <a:fld id="{3C5A0288-DE65-4327-81AA-3D0ED474C7D0}" type="slidenum">
              <a:rPr lang="en-US" smtClean="0"/>
              <a:pPr/>
              <a:t>13</a:t>
            </a:fld>
            <a:endParaRPr lang="en-US"/>
          </a:p>
        </p:txBody>
      </p:sp>
    </p:spTree>
    <p:extLst>
      <p:ext uri="{BB962C8B-B14F-4D97-AF65-F5344CB8AC3E}">
        <p14:creationId xmlns:p14="http://schemas.microsoft.com/office/powerpoint/2010/main" val="2350771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Technology and Your Career</a:t>
            </a:r>
            <a:br>
              <a:rPr lang="en-US" dirty="0"/>
            </a:br>
            <a:r>
              <a:rPr lang="en-US" dirty="0"/>
              <a:t>Arts: Ink, Paints, and a Laptop?</a:t>
            </a:r>
          </a:p>
        </p:txBody>
      </p:sp>
      <p:sp>
        <p:nvSpPr>
          <p:cNvPr id="6" name="Content Placeholder 5"/>
          <p:cNvSpPr>
            <a:spLocks noGrp="1"/>
          </p:cNvSpPr>
          <p:nvPr>
            <p:ph sz="half" idx="1"/>
          </p:nvPr>
        </p:nvSpPr>
        <p:spPr>
          <a:xfrm>
            <a:off x="457200" y="1600200"/>
            <a:ext cx="8229600" cy="4876800"/>
          </a:xfrm>
        </p:spPr>
        <p:txBody>
          <a:bodyPr>
            <a:normAutofit/>
          </a:bodyPr>
          <a:lstStyle/>
          <a:p>
            <a:pPr>
              <a:lnSpc>
                <a:spcPct val="114000"/>
              </a:lnSpc>
            </a:pPr>
            <a:r>
              <a:rPr lang="en-US" sz="3200" dirty="0"/>
              <a:t>Many artists work exclusively with computers</a:t>
            </a:r>
          </a:p>
          <a:p>
            <a:pPr>
              <a:lnSpc>
                <a:spcPct val="114000"/>
              </a:lnSpc>
            </a:pPr>
            <a:r>
              <a:rPr lang="en-US" sz="3200" dirty="0"/>
              <a:t>Artists display and sell work using web galleries</a:t>
            </a:r>
          </a:p>
          <a:p>
            <a:pPr>
              <a:lnSpc>
                <a:spcPct val="114000"/>
              </a:lnSpc>
            </a:pPr>
            <a:r>
              <a:rPr lang="en-US" sz="3200" dirty="0"/>
              <a:t>Dance and music programs use computers to create new performances</a:t>
            </a:r>
          </a:p>
          <a:p>
            <a:pPr>
              <a:lnSpc>
                <a:spcPct val="114000"/>
              </a:lnSpc>
            </a:pPr>
            <a:r>
              <a:rPr lang="en-US" sz="3200" dirty="0"/>
              <a:t>Museums use technology to enhance visitors’ experiences</a:t>
            </a:r>
          </a:p>
        </p:txBody>
      </p:sp>
      <p:sp>
        <p:nvSpPr>
          <p:cNvPr id="2" name="Footer Placeholder 1"/>
          <p:cNvSpPr>
            <a:spLocks noGrp="1"/>
          </p:cNvSpPr>
          <p:nvPr>
            <p:ph type="ftr" sz="quarter" idx="11"/>
          </p:nvPr>
        </p:nvSpPr>
        <p:spPr/>
        <p:txBody>
          <a:bodyPr/>
          <a:lstStyle/>
          <a:p>
            <a:pPr>
              <a:defRPr/>
            </a:pPr>
            <a:r>
              <a:rPr lang="en-US" dirty="0"/>
              <a:t>Copyright © 2014 Pearson Education, Inc. Publishing as Prentice Hall</a:t>
            </a:r>
          </a:p>
        </p:txBody>
      </p:sp>
      <p:sp>
        <p:nvSpPr>
          <p:cNvPr id="3" name="Slide Number Placeholder 2"/>
          <p:cNvSpPr>
            <a:spLocks noGrp="1"/>
          </p:cNvSpPr>
          <p:nvPr>
            <p:ph type="sldNum" sz="quarter" idx="12"/>
          </p:nvPr>
        </p:nvSpPr>
        <p:spPr/>
        <p:txBody>
          <a:bodyPr/>
          <a:lstStyle/>
          <a:p>
            <a:pPr>
              <a:defRPr/>
            </a:pPr>
            <a:fld id="{D07DCAAC-F7F0-4864-B945-CCCCE5888611}" type="slidenum">
              <a:rPr lang="en-US" smtClean="0"/>
              <a:pPr>
                <a:defRPr/>
              </a:pPr>
              <a:t>14</a:t>
            </a:fld>
            <a:endParaRPr lang="en-US" b="1" dirty="0"/>
          </a:p>
        </p:txBody>
      </p:sp>
    </p:spTree>
    <p:extLst>
      <p:ext uri="{BB962C8B-B14F-4D97-AF65-F5344CB8AC3E}">
        <p14:creationId xmlns:p14="http://schemas.microsoft.com/office/powerpoint/2010/main" val="1829292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066800"/>
          </a:xfrm>
        </p:spPr>
        <p:txBody>
          <a:bodyPr>
            <a:normAutofit fontScale="90000"/>
          </a:bodyPr>
          <a:lstStyle/>
          <a:p>
            <a:r>
              <a:rPr lang="en-US" sz="4900" dirty="0"/>
              <a:t>Technology and Your Career</a:t>
            </a:r>
            <a:br>
              <a:rPr lang="en-US" sz="4900" dirty="0"/>
            </a:br>
            <a:r>
              <a:rPr lang="en-US" dirty="0"/>
              <a:t>Education: Teaching and Learning</a:t>
            </a:r>
            <a:endParaRPr lang="en-US" sz="4000"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a:t>Course management such as Blackboard or Moodle </a:t>
            </a:r>
          </a:p>
          <a:p>
            <a:r>
              <a:rPr lang="en-US" dirty="0"/>
              <a:t>Research tool for students</a:t>
            </a:r>
          </a:p>
          <a:p>
            <a:r>
              <a:rPr lang="en-US" dirty="0"/>
              <a:t>Simulations and instructional software on the web are learning tools</a:t>
            </a:r>
          </a:p>
          <a:p>
            <a:r>
              <a:rPr lang="en-US" dirty="0"/>
              <a:t>Virtual tours of many museums on websites </a:t>
            </a:r>
          </a:p>
          <a:p>
            <a:r>
              <a:rPr lang="en-US" dirty="0"/>
              <a:t>Computerized education could increase classroom success</a:t>
            </a:r>
          </a:p>
        </p:txBody>
      </p:sp>
      <p:sp>
        <p:nvSpPr>
          <p:cNvPr id="4" name="Footer Placeholder 3"/>
          <p:cNvSpPr>
            <a:spLocks noGrp="1"/>
          </p:cNvSpPr>
          <p:nvPr>
            <p:ph type="ftr" sz="quarter" idx="11"/>
          </p:nvPr>
        </p:nvSpPr>
        <p:spPr/>
        <p:txBody>
          <a:bodyPr/>
          <a:lstStyle/>
          <a:p>
            <a:r>
              <a:rPr lang="en-US" dirty="0"/>
              <a:t>Copyright © 2014 Pearson Education, Inc. Publishing as Prentice Hall</a:t>
            </a:r>
          </a:p>
        </p:txBody>
      </p:sp>
      <p:sp>
        <p:nvSpPr>
          <p:cNvPr id="5" name="Slide Number Placeholder 4"/>
          <p:cNvSpPr>
            <a:spLocks noGrp="1"/>
          </p:cNvSpPr>
          <p:nvPr>
            <p:ph type="sldNum" sz="quarter" idx="12"/>
          </p:nvPr>
        </p:nvSpPr>
        <p:spPr/>
        <p:txBody>
          <a:bodyPr/>
          <a:lstStyle/>
          <a:p>
            <a:fld id="{3C5A0288-DE65-4327-81AA-3D0ED474C7D0}" type="slidenum">
              <a:rPr lang="en-US" smtClean="0"/>
              <a:pPr/>
              <a:t>15</a:t>
            </a:fld>
            <a:endParaRPr lang="en-US"/>
          </a:p>
        </p:txBody>
      </p:sp>
    </p:spTree>
    <p:extLst>
      <p:ext uri="{BB962C8B-B14F-4D97-AF65-F5344CB8AC3E}">
        <p14:creationId xmlns:p14="http://schemas.microsoft.com/office/powerpoint/2010/main" val="3116644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066800"/>
          </a:xfrm>
        </p:spPr>
        <p:txBody>
          <a:bodyPr>
            <a:normAutofit fontScale="90000"/>
          </a:bodyPr>
          <a:lstStyle/>
          <a:p>
            <a:r>
              <a:rPr lang="en-US" dirty="0"/>
              <a:t>Technology and Your Career</a:t>
            </a:r>
            <a:br>
              <a:rPr lang="en-US" dirty="0"/>
            </a:br>
            <a:r>
              <a:rPr lang="en-US" sz="2200" dirty="0"/>
              <a:t>Law Enforcement: Put Down That Mouse – You’re Under Arrest!</a:t>
            </a:r>
          </a:p>
        </p:txBody>
      </p:sp>
      <p:sp>
        <p:nvSpPr>
          <p:cNvPr id="3" name="Content Placeholder 2"/>
          <p:cNvSpPr>
            <a:spLocks noGrp="1"/>
          </p:cNvSpPr>
          <p:nvPr>
            <p:ph idx="1"/>
          </p:nvPr>
        </p:nvSpPr>
        <p:spPr>
          <a:xfrm>
            <a:off x="457200" y="1600200"/>
            <a:ext cx="8229600" cy="4525963"/>
          </a:xfrm>
        </p:spPr>
        <p:txBody>
          <a:bodyPr/>
          <a:lstStyle/>
          <a:p>
            <a:pPr>
              <a:lnSpc>
                <a:spcPct val="114000"/>
              </a:lnSpc>
            </a:pPr>
            <a:r>
              <a:rPr lang="en-US" dirty="0"/>
              <a:t>Computers are used to solve an increasing number of crimes</a:t>
            </a:r>
          </a:p>
          <a:p>
            <a:pPr>
              <a:lnSpc>
                <a:spcPct val="114000"/>
              </a:lnSpc>
            </a:pPr>
            <a:r>
              <a:rPr lang="en-US" dirty="0"/>
              <a:t>Search databases on the Internet</a:t>
            </a:r>
          </a:p>
          <a:p>
            <a:pPr>
              <a:lnSpc>
                <a:spcPct val="114000"/>
              </a:lnSpc>
            </a:pPr>
            <a:r>
              <a:rPr lang="en-US" dirty="0"/>
              <a:t>Computer forensics analyzes computer systems to gather potential legal evidence</a:t>
            </a:r>
          </a:p>
          <a:p>
            <a:endParaRPr lang="en-US" dirty="0"/>
          </a:p>
        </p:txBody>
      </p:sp>
      <p:sp>
        <p:nvSpPr>
          <p:cNvPr id="4" name="Footer Placeholder 3"/>
          <p:cNvSpPr>
            <a:spLocks noGrp="1"/>
          </p:cNvSpPr>
          <p:nvPr>
            <p:ph type="ftr" sz="quarter" idx="11"/>
          </p:nvPr>
        </p:nvSpPr>
        <p:spPr/>
        <p:txBody>
          <a:bodyPr/>
          <a:lstStyle/>
          <a:p>
            <a:r>
              <a:rPr lang="en-US" dirty="0"/>
              <a:t>Copyright © 2014 Pearson Education, Inc. Publishing as Prentice Hall</a:t>
            </a:r>
          </a:p>
        </p:txBody>
      </p:sp>
      <p:sp>
        <p:nvSpPr>
          <p:cNvPr id="5" name="Slide Number Placeholder 4"/>
          <p:cNvSpPr>
            <a:spLocks noGrp="1"/>
          </p:cNvSpPr>
          <p:nvPr>
            <p:ph type="sldNum" sz="quarter" idx="12"/>
          </p:nvPr>
        </p:nvSpPr>
        <p:spPr/>
        <p:txBody>
          <a:bodyPr/>
          <a:lstStyle/>
          <a:p>
            <a:fld id="{3C5A0288-DE65-4327-81AA-3D0ED474C7D0}" type="slidenum">
              <a:rPr lang="en-US" smtClean="0"/>
              <a:pPr/>
              <a:t>16</a:t>
            </a:fld>
            <a:endParaRPr lang="en-US"/>
          </a:p>
        </p:txBody>
      </p:sp>
    </p:spTree>
    <p:extLst>
      <p:ext uri="{BB962C8B-B14F-4D97-AF65-F5344CB8AC3E}">
        <p14:creationId xmlns:p14="http://schemas.microsoft.com/office/powerpoint/2010/main" val="4235157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Technology and Your Career</a:t>
            </a:r>
            <a:br>
              <a:rPr lang="en-US" dirty="0"/>
            </a:br>
            <a:r>
              <a:rPr lang="en-US" dirty="0"/>
              <a:t>Science: Simulating Reality</a:t>
            </a:r>
          </a:p>
        </p:txBody>
      </p:sp>
      <p:sp>
        <p:nvSpPr>
          <p:cNvPr id="3" name="Content Placeholder 2"/>
          <p:cNvSpPr>
            <a:spLocks noGrp="1"/>
          </p:cNvSpPr>
          <p:nvPr>
            <p:ph idx="1"/>
          </p:nvPr>
        </p:nvSpPr>
        <p:spPr/>
        <p:txBody>
          <a:bodyPr/>
          <a:lstStyle/>
          <a:p>
            <a:pPr>
              <a:lnSpc>
                <a:spcPct val="114000"/>
              </a:lnSpc>
            </a:pPr>
            <a:r>
              <a:rPr lang="en-US" dirty="0"/>
              <a:t>Simulations are used in:</a:t>
            </a:r>
          </a:p>
          <a:p>
            <a:pPr lvl="1">
              <a:lnSpc>
                <a:spcPct val="114000"/>
              </a:lnSpc>
            </a:pPr>
            <a:r>
              <a:rPr lang="en-US" dirty="0"/>
              <a:t>Weather forecasting</a:t>
            </a:r>
          </a:p>
          <a:p>
            <a:pPr lvl="1">
              <a:lnSpc>
                <a:spcPct val="114000"/>
              </a:lnSpc>
            </a:pPr>
            <a:r>
              <a:rPr lang="en-US" dirty="0"/>
              <a:t>Archeology</a:t>
            </a:r>
          </a:p>
        </p:txBody>
      </p:sp>
      <p:sp>
        <p:nvSpPr>
          <p:cNvPr id="4" name="Footer Placeholder 3"/>
          <p:cNvSpPr>
            <a:spLocks noGrp="1"/>
          </p:cNvSpPr>
          <p:nvPr>
            <p:ph type="ftr" sz="quarter" idx="11"/>
          </p:nvPr>
        </p:nvSpPr>
        <p:spPr/>
        <p:txBody>
          <a:bodyPr/>
          <a:lstStyle/>
          <a:p>
            <a:r>
              <a:rPr lang="en-US" dirty="0"/>
              <a:t>Copyright © 2014 Pearson Education, Inc. Publishing as Prentice Hall</a:t>
            </a:r>
          </a:p>
        </p:txBody>
      </p:sp>
      <p:sp>
        <p:nvSpPr>
          <p:cNvPr id="5" name="Slide Number Placeholder 4"/>
          <p:cNvSpPr>
            <a:spLocks noGrp="1"/>
          </p:cNvSpPr>
          <p:nvPr>
            <p:ph type="sldNum" sz="quarter" idx="12"/>
          </p:nvPr>
        </p:nvSpPr>
        <p:spPr/>
        <p:txBody>
          <a:bodyPr/>
          <a:lstStyle/>
          <a:p>
            <a:fld id="{3C5A0288-DE65-4327-81AA-3D0ED474C7D0}" type="slidenum">
              <a:rPr lang="en-US" smtClean="0"/>
              <a:pPr/>
              <a:t>17</a:t>
            </a:fld>
            <a:endParaRPr lang="en-US"/>
          </a:p>
        </p:txBody>
      </p:sp>
      <p:pic>
        <p:nvPicPr>
          <p:cNvPr id="4098" name="Picture 2" descr="G:\Tech in Action PowerPoints\Images Library\Chapter 1\fig_01_2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685499"/>
            <a:ext cx="3457575" cy="4652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1006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0E9FC08-68D4-41C7-A4B5-409BF6BA9F01}" type="slidenum">
              <a:rPr lang="ar-SA"/>
              <a:pPr>
                <a:defRPr/>
              </a:pPr>
              <a:t>18</a:t>
            </a:fld>
            <a:endParaRPr lang="en-US"/>
          </a:p>
        </p:txBody>
      </p:sp>
      <p:sp>
        <p:nvSpPr>
          <p:cNvPr id="377858" name="Rectangle 2"/>
          <p:cNvSpPr>
            <a:spLocks noGrp="1" noChangeArrowheads="1"/>
          </p:cNvSpPr>
          <p:nvPr>
            <p:ph type="title"/>
          </p:nvPr>
        </p:nvSpPr>
        <p:spPr>
          <a:xfrm>
            <a:off x="0" y="381000"/>
            <a:ext cx="9144000" cy="1143000"/>
          </a:xfrm>
        </p:spPr>
        <p:txBody>
          <a:bodyPr>
            <a:normAutofit/>
          </a:bodyPr>
          <a:lstStyle/>
          <a:p>
            <a:pPr eaLnBrk="1" hangingPunct="1">
              <a:defRPr/>
            </a:pPr>
            <a:r>
              <a:rPr lang="ar-EG" sz="4800" b="1" dirty="0"/>
              <a:t> </a:t>
            </a:r>
            <a:r>
              <a:rPr lang="en-US" sz="4400" dirty="0"/>
              <a:t>Information System Pillars</a:t>
            </a:r>
          </a:p>
        </p:txBody>
      </p:sp>
      <p:sp>
        <p:nvSpPr>
          <p:cNvPr id="377859" name="Rectangle 3"/>
          <p:cNvSpPr>
            <a:spLocks noGrp="1" noChangeArrowheads="1"/>
          </p:cNvSpPr>
          <p:nvPr>
            <p:ph type="body" idx="1"/>
          </p:nvPr>
        </p:nvSpPr>
        <p:spPr>
          <a:xfrm>
            <a:off x="685800" y="2362200"/>
            <a:ext cx="6019800" cy="2743200"/>
          </a:xfrm>
        </p:spPr>
        <p:txBody>
          <a:bodyPr>
            <a:noAutofit/>
          </a:bodyPr>
          <a:lstStyle/>
          <a:p>
            <a:pPr algn="l" rtl="0" eaLnBrk="1" hangingPunct="1">
              <a:lnSpc>
                <a:spcPct val="80000"/>
              </a:lnSpc>
              <a:defRPr/>
            </a:pPr>
            <a:r>
              <a:rPr lang="ar-EG" sz="4400" b="1" dirty="0"/>
              <a:t> </a:t>
            </a:r>
            <a:r>
              <a:rPr lang="en-US" sz="4400" b="1" dirty="0"/>
              <a:t>Hardware</a:t>
            </a:r>
            <a:endParaRPr lang="ar-EG" sz="4400" b="1" dirty="0"/>
          </a:p>
          <a:p>
            <a:pPr algn="l" rtl="0" eaLnBrk="1" hangingPunct="1">
              <a:lnSpc>
                <a:spcPct val="80000"/>
              </a:lnSpc>
              <a:defRPr/>
            </a:pPr>
            <a:r>
              <a:rPr lang="ar-EG" sz="4400" b="1" dirty="0"/>
              <a:t> </a:t>
            </a:r>
            <a:r>
              <a:rPr lang="en-US" sz="4400" b="1" dirty="0"/>
              <a:t>Software</a:t>
            </a:r>
            <a:endParaRPr lang="ar-EG" sz="4400" dirty="0">
              <a:effectLst/>
            </a:endParaRPr>
          </a:p>
          <a:p>
            <a:pPr algn="l" rtl="0" eaLnBrk="1" hangingPunct="1">
              <a:lnSpc>
                <a:spcPct val="80000"/>
              </a:lnSpc>
              <a:defRPr/>
            </a:pPr>
            <a:r>
              <a:rPr lang="en-US" sz="4400" b="1" dirty="0"/>
              <a:t> People</a:t>
            </a:r>
            <a:endParaRPr lang="ar-EG" sz="4400" b="1" u="sng" dirty="0">
              <a:solidFill>
                <a:srgbClr val="FFFF99"/>
              </a:solidFill>
            </a:endParaRPr>
          </a:p>
          <a:p>
            <a:pPr algn="l" rtl="0" eaLnBrk="1" hangingPunct="1">
              <a:lnSpc>
                <a:spcPct val="80000"/>
              </a:lnSpc>
              <a:buFont typeface="Wingdings" pitchFamily="2" charset="2"/>
              <a:buNone/>
              <a:defRPr/>
            </a:pPr>
            <a:r>
              <a:rPr lang="ar-EG" sz="4400" dirty="0">
                <a:solidFill>
                  <a:srgbClr val="FFFF99"/>
                </a:solidFill>
              </a:rPr>
              <a:t>  </a:t>
            </a:r>
            <a:endParaRPr lang="en-US" sz="4400" dirty="0">
              <a:solidFill>
                <a:srgbClr val="FFFF99"/>
              </a:solidFill>
            </a:endParaRPr>
          </a:p>
        </p:txBody>
      </p:sp>
    </p:spTree>
    <p:extLst>
      <p:ext uri="{BB962C8B-B14F-4D97-AF65-F5344CB8AC3E}">
        <p14:creationId xmlns:p14="http://schemas.microsoft.com/office/powerpoint/2010/main" val="3247626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77859">
                                            <p:txEl>
                                              <p:pRg st="0" end="0"/>
                                            </p:txEl>
                                          </p:spTgt>
                                        </p:tgtEl>
                                        <p:attrNameLst>
                                          <p:attrName>style.visibility</p:attrName>
                                        </p:attrNameLst>
                                      </p:cBhvr>
                                      <p:to>
                                        <p:strVal val="visible"/>
                                      </p:to>
                                    </p:set>
                                    <p:animEffect transition="in" filter="fade">
                                      <p:cBhvr>
                                        <p:cTn id="7" dur="750"/>
                                        <p:tgtEl>
                                          <p:spTgt spid="377859">
                                            <p:txEl>
                                              <p:pRg st="0" end="0"/>
                                            </p:txEl>
                                          </p:spTgt>
                                        </p:tgtEl>
                                      </p:cBhvr>
                                    </p:animEffect>
                                    <p:anim calcmode="lin" valueType="num">
                                      <p:cBhvr>
                                        <p:cTn id="8" dur="750" fill="hold"/>
                                        <p:tgtEl>
                                          <p:spTgt spid="377859">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3778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77859">
                                            <p:txEl>
                                              <p:pRg st="1" end="1"/>
                                            </p:txEl>
                                          </p:spTgt>
                                        </p:tgtEl>
                                        <p:attrNameLst>
                                          <p:attrName>style.visibility</p:attrName>
                                        </p:attrNameLst>
                                      </p:cBhvr>
                                      <p:to>
                                        <p:strVal val="visible"/>
                                      </p:to>
                                    </p:set>
                                    <p:animEffect transition="in" filter="fade">
                                      <p:cBhvr>
                                        <p:cTn id="14" dur="1000"/>
                                        <p:tgtEl>
                                          <p:spTgt spid="377859">
                                            <p:txEl>
                                              <p:pRg st="1" end="1"/>
                                            </p:txEl>
                                          </p:spTgt>
                                        </p:tgtEl>
                                      </p:cBhvr>
                                    </p:animEffect>
                                    <p:anim calcmode="lin" valueType="num">
                                      <p:cBhvr>
                                        <p:cTn id="15" dur="1000" fill="hold"/>
                                        <p:tgtEl>
                                          <p:spTgt spid="3778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778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77859">
                                            <p:txEl>
                                              <p:pRg st="2" end="2"/>
                                            </p:txEl>
                                          </p:spTgt>
                                        </p:tgtEl>
                                        <p:attrNameLst>
                                          <p:attrName>style.visibility</p:attrName>
                                        </p:attrNameLst>
                                      </p:cBhvr>
                                      <p:to>
                                        <p:strVal val="visible"/>
                                      </p:to>
                                    </p:set>
                                    <p:animEffect transition="in" filter="fade">
                                      <p:cBhvr>
                                        <p:cTn id="21" dur="1000"/>
                                        <p:tgtEl>
                                          <p:spTgt spid="377859">
                                            <p:txEl>
                                              <p:pRg st="2" end="2"/>
                                            </p:txEl>
                                          </p:spTgt>
                                        </p:tgtEl>
                                      </p:cBhvr>
                                    </p:animEffect>
                                    <p:anim calcmode="lin" valueType="num">
                                      <p:cBhvr>
                                        <p:cTn id="22" dur="1000" fill="hold"/>
                                        <p:tgtEl>
                                          <p:spTgt spid="3778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7785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p>
            <a:fld id="{7A0E02AE-1DF9-4892-B7B1-DE59C3CF4B20}" type="slidenum">
              <a:rPr lang="en-US" smtClean="0"/>
              <a:pPr/>
              <a:t>1</a:t>
            </a:fld>
            <a:endParaRPr lang="en-US" b="1" dirty="0"/>
          </a:p>
        </p:txBody>
      </p:sp>
      <p:sp>
        <p:nvSpPr>
          <p:cNvPr id="66562" name="Rectangle 2"/>
          <p:cNvSpPr>
            <a:spLocks noGrp="1" noChangeArrowheads="1"/>
          </p:cNvSpPr>
          <p:nvPr>
            <p:ph type="title"/>
          </p:nvPr>
        </p:nvSpPr>
        <p:spPr/>
        <p:txBody>
          <a:bodyPr/>
          <a:lstStyle/>
          <a:p>
            <a:pPr eaLnBrk="1" hangingPunct="1">
              <a:defRPr/>
            </a:pPr>
            <a:r>
              <a:rPr lang="en-US" dirty="0"/>
              <a:t>Chapter Topics</a:t>
            </a:r>
          </a:p>
        </p:txBody>
      </p:sp>
      <p:sp>
        <p:nvSpPr>
          <p:cNvPr id="66563" name="Rectangle 3"/>
          <p:cNvSpPr>
            <a:spLocks noGrp="1" noChangeArrowheads="1"/>
          </p:cNvSpPr>
          <p:nvPr>
            <p:ph type="body" idx="1"/>
          </p:nvPr>
        </p:nvSpPr>
        <p:spPr/>
        <p:txBody>
          <a:bodyPr/>
          <a:lstStyle/>
          <a:p>
            <a:pPr>
              <a:defRPr/>
            </a:pPr>
            <a:r>
              <a:rPr lang="en-US" dirty="0"/>
              <a:t>How Will You Put Technology in Action?</a:t>
            </a:r>
          </a:p>
          <a:p>
            <a:pPr lvl="1">
              <a:defRPr/>
            </a:pPr>
            <a:r>
              <a:rPr lang="en-US" dirty="0"/>
              <a:t>Technology on the world stage</a:t>
            </a:r>
          </a:p>
          <a:p>
            <a:pPr lvl="1">
              <a:defRPr/>
            </a:pPr>
            <a:r>
              <a:rPr lang="en-US" dirty="0"/>
              <a:t>Technology and our society</a:t>
            </a:r>
          </a:p>
          <a:p>
            <a:pPr>
              <a:defRPr/>
            </a:pPr>
            <a:r>
              <a:rPr lang="en-US" dirty="0"/>
              <a:t> How Will Technology Improve Your Life?</a:t>
            </a:r>
          </a:p>
          <a:p>
            <a:pPr lvl="1">
              <a:defRPr/>
            </a:pPr>
            <a:r>
              <a:rPr lang="en-US" dirty="0"/>
              <a:t>Technology at home</a:t>
            </a:r>
          </a:p>
          <a:p>
            <a:pPr lvl="1">
              <a:defRPr/>
            </a:pPr>
            <a:r>
              <a:rPr lang="en-US" dirty="0"/>
              <a:t>Technology and your career</a:t>
            </a:r>
          </a:p>
        </p:txBody>
      </p:sp>
      <p:sp>
        <p:nvSpPr>
          <p:cNvPr id="2" name="Footer Placeholder 1"/>
          <p:cNvSpPr>
            <a:spLocks noGrp="1"/>
          </p:cNvSpPr>
          <p:nvPr>
            <p:ph type="ftr" sz="quarter" idx="11"/>
          </p:nvPr>
        </p:nvSpPr>
        <p:spPr/>
        <p:txBody>
          <a:bodyPr/>
          <a:lstStyle/>
          <a:p>
            <a:r>
              <a:rPr lang="en-US" dirty="0"/>
              <a:t>Copyright © 2014 Pearson Education, Inc. Publishing as Prentice Hall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38EA3A9-7092-4AF9-904B-146927F36397}" type="slidenum">
              <a:rPr lang="ar-SA"/>
              <a:pPr>
                <a:defRPr/>
              </a:pPr>
              <a:t>19</a:t>
            </a:fld>
            <a:endParaRPr lang="en-US"/>
          </a:p>
        </p:txBody>
      </p:sp>
      <p:sp>
        <p:nvSpPr>
          <p:cNvPr id="376834" name="Rectangle 2"/>
          <p:cNvSpPr>
            <a:spLocks noGrp="1" noChangeArrowheads="1"/>
          </p:cNvSpPr>
          <p:nvPr>
            <p:ph type="title"/>
          </p:nvPr>
        </p:nvSpPr>
        <p:spPr>
          <a:xfrm>
            <a:off x="228600" y="381000"/>
            <a:ext cx="8686800" cy="1143000"/>
          </a:xfrm>
        </p:spPr>
        <p:txBody>
          <a:bodyPr vert="horz" lIns="91440" tIns="45720" rIns="91440" bIns="45720" rtlCol="0" anchor="ctr">
            <a:normAutofit fontScale="90000"/>
          </a:bodyPr>
          <a:lstStyle/>
          <a:p>
            <a:r>
              <a:rPr lang="en-US" sz="4400" b="1" dirty="0"/>
              <a:t>Main Characteristics of Computer</a:t>
            </a:r>
          </a:p>
        </p:txBody>
      </p:sp>
      <p:sp>
        <p:nvSpPr>
          <p:cNvPr id="376835" name="Rectangle 3"/>
          <p:cNvSpPr>
            <a:spLocks noGrp="1" noChangeArrowheads="1"/>
          </p:cNvSpPr>
          <p:nvPr>
            <p:ph type="body" idx="1"/>
          </p:nvPr>
        </p:nvSpPr>
        <p:spPr>
          <a:xfrm>
            <a:off x="381000" y="1905000"/>
            <a:ext cx="8305800" cy="3352800"/>
          </a:xfrm>
        </p:spPr>
        <p:txBody>
          <a:bodyPr vert="horz" lIns="91440" tIns="45720" rIns="91440" bIns="45720" rtlCol="0" anchor="ctr">
            <a:normAutofit/>
          </a:bodyPr>
          <a:lstStyle/>
          <a:p>
            <a:pPr>
              <a:spcBef>
                <a:spcPct val="0"/>
              </a:spcBef>
            </a:pPr>
            <a:r>
              <a:rPr lang="en-US" sz="4800" b="1" spc="-100" dirty="0">
                <a:latin typeface="+mj-lt"/>
                <a:ea typeface="+mj-ea"/>
                <a:cs typeface="+mj-cs"/>
              </a:rPr>
              <a:t> Speed     </a:t>
            </a:r>
            <a:r>
              <a:rPr lang="ar-EG" sz="4800" b="1" spc="-100" dirty="0">
                <a:latin typeface="+mj-lt"/>
                <a:ea typeface="+mj-ea"/>
                <a:cs typeface="+mj-cs"/>
              </a:rPr>
              <a:t>  </a:t>
            </a:r>
            <a:r>
              <a:rPr lang="en-GB" b="1" spc="-100" dirty="0">
                <a:latin typeface="+mj-lt"/>
                <a:ea typeface="+mj-ea"/>
                <a:cs typeface="+mj-cs"/>
              </a:rPr>
              <a:t>(</a:t>
            </a:r>
            <a:r>
              <a:rPr lang="en-US" b="1" spc="-100" dirty="0">
                <a:latin typeface="+mj-lt"/>
                <a:ea typeface="+mj-ea"/>
                <a:cs typeface="+mj-cs"/>
              </a:rPr>
              <a:t>Hz)</a:t>
            </a:r>
            <a:endParaRPr lang="ar-SA" b="1" spc="-100" dirty="0">
              <a:latin typeface="+mj-lt"/>
              <a:ea typeface="+mj-ea"/>
              <a:cs typeface="+mj-cs"/>
            </a:endParaRPr>
          </a:p>
          <a:p>
            <a:pPr>
              <a:spcBef>
                <a:spcPct val="0"/>
              </a:spcBef>
            </a:pPr>
            <a:r>
              <a:rPr lang="en-US" sz="4800" b="1" spc="-100" dirty="0">
                <a:latin typeface="+mj-lt"/>
                <a:ea typeface="+mj-ea"/>
                <a:cs typeface="+mj-cs"/>
              </a:rPr>
              <a:t> Capacity   </a:t>
            </a:r>
            <a:r>
              <a:rPr lang="en-US" sz="3200" b="1" spc="-100" dirty="0">
                <a:latin typeface="+mj-lt"/>
                <a:ea typeface="+mj-ea"/>
                <a:cs typeface="+mj-cs"/>
              </a:rPr>
              <a:t>(Byte)</a:t>
            </a:r>
          </a:p>
          <a:p>
            <a:pPr>
              <a:spcBef>
                <a:spcPct val="0"/>
              </a:spcBef>
            </a:pPr>
            <a:r>
              <a:rPr lang="ar-EG" sz="4800" b="1" spc="-100" dirty="0"/>
              <a:t> </a:t>
            </a:r>
            <a:r>
              <a:rPr lang="en-US" sz="4800" b="1" spc="-100" dirty="0"/>
              <a:t>Reliability  </a:t>
            </a:r>
            <a:r>
              <a:rPr lang="ar-EG" sz="4800" b="1" spc="-100" dirty="0"/>
              <a:t> </a:t>
            </a:r>
            <a:endParaRPr lang="ar-SA" sz="4800" b="1" spc="-100" dirty="0"/>
          </a:p>
        </p:txBody>
      </p:sp>
    </p:spTree>
    <p:extLst>
      <p:ext uri="{BB962C8B-B14F-4D97-AF65-F5344CB8AC3E}">
        <p14:creationId xmlns:p14="http://schemas.microsoft.com/office/powerpoint/2010/main" val="52868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76835">
                                            <p:txEl>
                                              <p:pRg st="0" end="0"/>
                                            </p:txEl>
                                          </p:spTgt>
                                        </p:tgtEl>
                                        <p:attrNameLst>
                                          <p:attrName>style.visibility</p:attrName>
                                        </p:attrNameLst>
                                      </p:cBhvr>
                                      <p:to>
                                        <p:strVal val="visible"/>
                                      </p:to>
                                    </p:set>
                                    <p:animEffect transition="in" filter="fade">
                                      <p:cBhvr>
                                        <p:cTn id="7" dur="1000"/>
                                        <p:tgtEl>
                                          <p:spTgt spid="376835">
                                            <p:txEl>
                                              <p:pRg st="0" end="0"/>
                                            </p:txEl>
                                          </p:spTgt>
                                        </p:tgtEl>
                                      </p:cBhvr>
                                    </p:animEffect>
                                    <p:anim calcmode="lin" valueType="num">
                                      <p:cBhvr>
                                        <p:cTn id="8" dur="1000" fill="hold"/>
                                        <p:tgtEl>
                                          <p:spTgt spid="3768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768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76835">
                                            <p:txEl>
                                              <p:pRg st="1" end="1"/>
                                            </p:txEl>
                                          </p:spTgt>
                                        </p:tgtEl>
                                        <p:attrNameLst>
                                          <p:attrName>style.visibility</p:attrName>
                                        </p:attrNameLst>
                                      </p:cBhvr>
                                      <p:to>
                                        <p:strVal val="visible"/>
                                      </p:to>
                                    </p:set>
                                    <p:animEffect transition="in" filter="fade">
                                      <p:cBhvr>
                                        <p:cTn id="14" dur="1000"/>
                                        <p:tgtEl>
                                          <p:spTgt spid="376835">
                                            <p:txEl>
                                              <p:pRg st="1" end="1"/>
                                            </p:txEl>
                                          </p:spTgt>
                                        </p:tgtEl>
                                      </p:cBhvr>
                                    </p:animEffect>
                                    <p:anim calcmode="lin" valueType="num">
                                      <p:cBhvr>
                                        <p:cTn id="15" dur="1000" fill="hold"/>
                                        <p:tgtEl>
                                          <p:spTgt spid="3768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768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76835">
                                            <p:txEl>
                                              <p:pRg st="2" end="2"/>
                                            </p:txEl>
                                          </p:spTgt>
                                        </p:tgtEl>
                                        <p:attrNameLst>
                                          <p:attrName>style.visibility</p:attrName>
                                        </p:attrNameLst>
                                      </p:cBhvr>
                                      <p:to>
                                        <p:strVal val="visible"/>
                                      </p:to>
                                    </p:set>
                                    <p:animEffect transition="in" filter="fade">
                                      <p:cBhvr>
                                        <p:cTn id="21" dur="1000"/>
                                        <p:tgtEl>
                                          <p:spTgt spid="376835">
                                            <p:txEl>
                                              <p:pRg st="2" end="2"/>
                                            </p:txEl>
                                          </p:spTgt>
                                        </p:tgtEl>
                                      </p:cBhvr>
                                    </p:animEffect>
                                    <p:anim calcmode="lin" valueType="num">
                                      <p:cBhvr>
                                        <p:cTn id="22" dur="1000" fill="hold"/>
                                        <p:tgtEl>
                                          <p:spTgt spid="3768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768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a:t>How Will You Put</a:t>
            </a:r>
            <a:br>
              <a:rPr lang="en-US" dirty="0"/>
            </a:br>
            <a:r>
              <a:rPr lang="en-US" dirty="0"/>
              <a:t>Technology in Action?</a:t>
            </a:r>
          </a:p>
        </p:txBody>
      </p:sp>
      <p:sp>
        <p:nvSpPr>
          <p:cNvPr id="10" name="Content Placeholder 9"/>
          <p:cNvSpPr>
            <a:spLocks noGrp="1"/>
          </p:cNvSpPr>
          <p:nvPr>
            <p:ph idx="1"/>
          </p:nvPr>
        </p:nvSpPr>
        <p:spPr/>
        <p:txBody>
          <a:bodyPr>
            <a:normAutofit/>
          </a:bodyPr>
          <a:lstStyle/>
          <a:p>
            <a:pPr>
              <a:buFontTx/>
              <a:buChar char="•"/>
            </a:pPr>
            <a:r>
              <a:rPr lang="en-US" dirty="0"/>
              <a:t>Technology is not just:</a:t>
            </a:r>
          </a:p>
          <a:p>
            <a:pPr lvl="1"/>
            <a:r>
              <a:rPr lang="en-US" dirty="0"/>
              <a:t>A means for career advancement</a:t>
            </a:r>
          </a:p>
          <a:p>
            <a:pPr lvl="1"/>
            <a:r>
              <a:rPr lang="en-US" dirty="0"/>
              <a:t>A skill set needed to survive in society</a:t>
            </a:r>
          </a:p>
          <a:p>
            <a:pPr>
              <a:buFontTx/>
              <a:buChar char="•"/>
            </a:pPr>
            <a:r>
              <a:rPr lang="en-US" dirty="0"/>
              <a:t>Technology can be a way to make an impact beyond your own life</a:t>
            </a:r>
          </a:p>
        </p:txBody>
      </p:sp>
      <p:sp>
        <p:nvSpPr>
          <p:cNvPr id="2" name="Footer Placeholder 1"/>
          <p:cNvSpPr>
            <a:spLocks noGrp="1"/>
          </p:cNvSpPr>
          <p:nvPr>
            <p:ph type="ftr" sz="quarter" idx="11"/>
          </p:nvPr>
        </p:nvSpPr>
        <p:spPr/>
        <p:txBody>
          <a:bodyPr/>
          <a:lstStyle/>
          <a:p>
            <a:r>
              <a:rPr lang="en-US" dirty="0"/>
              <a:t>Copyright © 2014 Pearson Education, Inc. Publishing as Prentice Hall</a:t>
            </a:r>
          </a:p>
        </p:txBody>
      </p:sp>
      <p:sp>
        <p:nvSpPr>
          <p:cNvPr id="33794" name="Slide Number Placeholder 6"/>
          <p:cNvSpPr>
            <a:spLocks noGrp="1"/>
          </p:cNvSpPr>
          <p:nvPr>
            <p:ph type="sldNum" sz="quarter" idx="12"/>
          </p:nvPr>
        </p:nvSpPr>
        <p:spPr/>
        <p:txBody>
          <a:bodyPr/>
          <a:lstStyle/>
          <a:p>
            <a:fld id="{58309FAF-CD12-4061-881F-194829C5AF0F}" type="slidenum">
              <a:rPr lang="en-US" smtClean="0"/>
              <a:pPr/>
              <a:t>2</a:t>
            </a:fld>
            <a:endParaRPr lang="en-US" dirty="0"/>
          </a:p>
        </p:txBody>
      </p:sp>
      <p:sp>
        <p:nvSpPr>
          <p:cNvPr id="14345" name="Rectangle 9"/>
          <p:cNvSpPr>
            <a:spLocks noChangeArrowheads="1"/>
          </p:cNvSpPr>
          <p:nvPr/>
        </p:nvSpPr>
        <p:spPr bwMode="auto">
          <a:xfrm>
            <a:off x="381000" y="381000"/>
            <a:ext cx="8763000" cy="1143000"/>
          </a:xfrm>
          <a:prstGeom prst="rect">
            <a:avLst/>
          </a:prstGeom>
          <a:noFill/>
          <a:ln w="9525">
            <a:noFill/>
            <a:miter lim="800000"/>
            <a:headEnd/>
            <a:tailEnd/>
          </a:ln>
          <a:effectLst/>
        </p:spPr>
        <p:txBody>
          <a:bodyPr anchor="ctr"/>
          <a:lstStyle/>
          <a:p>
            <a:pPr algn="ctr">
              <a:defRPr/>
            </a:pPr>
            <a:endParaRPr lang="en-US" dirty="0">
              <a:solidFill>
                <a:srgbClr val="2F8B20"/>
              </a:solidFill>
              <a:effectLst>
                <a:outerShdw blurRad="38100" dist="38100" dir="2700000" algn="tl">
                  <a:srgbClr val="C0C0C0"/>
                </a:outerShdw>
              </a:effectLst>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066800"/>
          </a:xfrm>
        </p:spPr>
        <p:txBody>
          <a:bodyPr>
            <a:normAutofit/>
          </a:bodyPr>
          <a:lstStyle/>
          <a:p>
            <a:r>
              <a:rPr lang="en-US" dirty="0"/>
              <a:t>Technology on the World Stage</a:t>
            </a:r>
          </a:p>
        </p:txBody>
      </p:sp>
      <p:sp>
        <p:nvSpPr>
          <p:cNvPr id="3" name="Content Placeholder 2"/>
          <p:cNvSpPr>
            <a:spLocks noGrp="1"/>
          </p:cNvSpPr>
          <p:nvPr>
            <p:ph idx="1"/>
          </p:nvPr>
        </p:nvSpPr>
        <p:spPr/>
        <p:txBody>
          <a:bodyPr>
            <a:normAutofit/>
          </a:bodyPr>
          <a:lstStyle/>
          <a:p>
            <a:r>
              <a:rPr lang="en-US" dirty="0"/>
              <a:t>Technology is accelerating change around the world </a:t>
            </a:r>
          </a:p>
          <a:p>
            <a:r>
              <a:rPr lang="en-US" dirty="0"/>
              <a:t>It is galvanizing groups of people in new ways</a:t>
            </a:r>
          </a:p>
          <a:p>
            <a:pPr lvl="2"/>
            <a:endParaRPr lang="en-US" dirty="0"/>
          </a:p>
        </p:txBody>
      </p:sp>
      <p:sp>
        <p:nvSpPr>
          <p:cNvPr id="4" name="Footer Placeholder 3"/>
          <p:cNvSpPr>
            <a:spLocks noGrp="1"/>
          </p:cNvSpPr>
          <p:nvPr>
            <p:ph type="ftr" sz="quarter" idx="11"/>
          </p:nvPr>
        </p:nvSpPr>
        <p:spPr/>
        <p:txBody>
          <a:bodyPr/>
          <a:lstStyle/>
          <a:p>
            <a:r>
              <a:rPr lang="en-US" dirty="0"/>
              <a:t>Copyright © 2014 Pearson Education, Inc. Publishing as Prentice Hall</a:t>
            </a:r>
          </a:p>
        </p:txBody>
      </p:sp>
      <p:sp>
        <p:nvSpPr>
          <p:cNvPr id="5" name="Slide Number Placeholder 4"/>
          <p:cNvSpPr>
            <a:spLocks noGrp="1"/>
          </p:cNvSpPr>
          <p:nvPr>
            <p:ph type="sldNum" sz="quarter" idx="12"/>
          </p:nvPr>
        </p:nvSpPr>
        <p:spPr/>
        <p:txBody>
          <a:bodyPr/>
          <a:lstStyle/>
          <a:p>
            <a:fld id="{3C5A0288-DE65-4327-81AA-3D0ED474C7D0}" type="slidenum">
              <a:rPr lang="en-US" smtClean="0"/>
              <a:pPr/>
              <a:t>3</a:t>
            </a:fld>
            <a:endParaRPr lang="en-US"/>
          </a:p>
        </p:txBody>
      </p:sp>
    </p:spTree>
    <p:extLst>
      <p:ext uri="{BB962C8B-B14F-4D97-AF65-F5344CB8AC3E}">
        <p14:creationId xmlns:p14="http://schemas.microsoft.com/office/powerpoint/2010/main" val="1975905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066800"/>
          </a:xfrm>
        </p:spPr>
        <p:txBody>
          <a:bodyPr>
            <a:normAutofit fontScale="90000"/>
          </a:bodyPr>
          <a:lstStyle/>
          <a:p>
            <a:r>
              <a:rPr lang="en-US" dirty="0"/>
              <a:t>Technology on the World Stage</a:t>
            </a:r>
            <a:br>
              <a:rPr lang="en-US" dirty="0"/>
            </a:br>
            <a:r>
              <a:rPr lang="en-US" dirty="0"/>
              <a:t>Other Global Issues</a:t>
            </a:r>
          </a:p>
        </p:txBody>
      </p:sp>
      <p:sp>
        <p:nvSpPr>
          <p:cNvPr id="3" name="Content Placeholder 2"/>
          <p:cNvSpPr>
            <a:spLocks noGrp="1"/>
          </p:cNvSpPr>
          <p:nvPr>
            <p:ph idx="1"/>
          </p:nvPr>
        </p:nvSpPr>
        <p:spPr>
          <a:xfrm>
            <a:off x="457200" y="1600200"/>
            <a:ext cx="8229600" cy="4800600"/>
          </a:xfrm>
        </p:spPr>
        <p:txBody>
          <a:bodyPr>
            <a:normAutofit/>
          </a:bodyPr>
          <a:lstStyle/>
          <a:p>
            <a:pPr>
              <a:lnSpc>
                <a:spcPct val="114000"/>
              </a:lnSpc>
            </a:pPr>
            <a:r>
              <a:rPr lang="en-US" dirty="0"/>
              <a:t>Health care</a:t>
            </a:r>
          </a:p>
          <a:p>
            <a:pPr lvl="1">
              <a:lnSpc>
                <a:spcPct val="114000"/>
              </a:lnSpc>
            </a:pPr>
            <a:r>
              <a:rPr lang="en-US" dirty="0"/>
              <a:t>Technology could help develop and deliver vaccines in response to a flu pandemic</a:t>
            </a:r>
          </a:p>
          <a:p>
            <a:pPr lvl="1">
              <a:lnSpc>
                <a:spcPct val="114000"/>
              </a:lnSpc>
            </a:pPr>
            <a:endParaRPr lang="en-US" dirty="0"/>
          </a:p>
          <a:p>
            <a:pPr>
              <a:lnSpc>
                <a:spcPct val="114000"/>
              </a:lnSpc>
            </a:pPr>
            <a:r>
              <a:rPr lang="en-US" dirty="0"/>
              <a:t>Environment: data collected with cell phones could alert scientists to new trends in the environment</a:t>
            </a:r>
          </a:p>
        </p:txBody>
      </p:sp>
      <p:sp>
        <p:nvSpPr>
          <p:cNvPr id="4" name="Footer Placeholder 3"/>
          <p:cNvSpPr>
            <a:spLocks noGrp="1"/>
          </p:cNvSpPr>
          <p:nvPr>
            <p:ph type="ftr" sz="quarter" idx="11"/>
          </p:nvPr>
        </p:nvSpPr>
        <p:spPr/>
        <p:txBody>
          <a:bodyPr/>
          <a:lstStyle/>
          <a:p>
            <a:r>
              <a:rPr lang="en-US" dirty="0"/>
              <a:t>Copyright © 2014 Pearson Education, Inc. Publishing as Prentice Hall</a:t>
            </a:r>
          </a:p>
        </p:txBody>
      </p:sp>
      <p:sp>
        <p:nvSpPr>
          <p:cNvPr id="5" name="Slide Number Placeholder 4"/>
          <p:cNvSpPr>
            <a:spLocks noGrp="1"/>
          </p:cNvSpPr>
          <p:nvPr>
            <p:ph type="sldNum" sz="quarter" idx="12"/>
          </p:nvPr>
        </p:nvSpPr>
        <p:spPr/>
        <p:txBody>
          <a:bodyPr/>
          <a:lstStyle/>
          <a:p>
            <a:fld id="{3C5A0288-DE65-4327-81AA-3D0ED474C7D0}" type="slidenum">
              <a:rPr lang="en-US" smtClean="0"/>
              <a:pPr/>
              <a:t>4</a:t>
            </a:fld>
            <a:endParaRPr lang="en-US"/>
          </a:p>
        </p:txBody>
      </p:sp>
      <p:sp>
        <p:nvSpPr>
          <p:cNvPr id="6" name="Text Placeholder 5"/>
          <p:cNvSpPr txBox="1">
            <a:spLocks/>
          </p:cNvSpPr>
          <p:nvPr/>
        </p:nvSpPr>
        <p:spPr>
          <a:xfrm>
            <a:off x="457200" y="1535113"/>
            <a:ext cx="4040188" cy="6397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400" b="1" dirty="0"/>
          </a:p>
        </p:txBody>
      </p:sp>
    </p:spTree>
    <p:extLst>
      <p:ext uri="{BB962C8B-B14F-4D97-AF65-F5344CB8AC3E}">
        <p14:creationId xmlns:p14="http://schemas.microsoft.com/office/powerpoint/2010/main" val="3179657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Technology on the World Stage</a:t>
            </a:r>
            <a:br>
              <a:rPr lang="en-US" dirty="0"/>
            </a:br>
            <a:r>
              <a:rPr lang="en-US" dirty="0"/>
              <a:t>The Digital Divide</a:t>
            </a:r>
          </a:p>
        </p:txBody>
      </p:sp>
      <p:sp>
        <p:nvSpPr>
          <p:cNvPr id="3" name="Content Placeholder 2"/>
          <p:cNvSpPr>
            <a:spLocks noGrp="1"/>
          </p:cNvSpPr>
          <p:nvPr>
            <p:ph idx="1"/>
          </p:nvPr>
        </p:nvSpPr>
        <p:spPr/>
        <p:txBody>
          <a:bodyPr/>
          <a:lstStyle/>
          <a:p>
            <a:pPr>
              <a:lnSpc>
                <a:spcPct val="114000"/>
              </a:lnSpc>
            </a:pPr>
            <a:r>
              <a:rPr lang="en-US" dirty="0"/>
              <a:t>Great gap between levels of Internet access in different regions of the world</a:t>
            </a:r>
          </a:p>
          <a:p>
            <a:pPr>
              <a:lnSpc>
                <a:spcPct val="114000"/>
              </a:lnSpc>
            </a:pPr>
            <a:r>
              <a:rPr lang="en-US" dirty="0"/>
              <a:t>Prevents use of all minds on planet to solve problems</a:t>
            </a:r>
          </a:p>
          <a:p>
            <a:pPr>
              <a:lnSpc>
                <a:spcPct val="114000"/>
              </a:lnSpc>
            </a:pPr>
            <a:r>
              <a:rPr lang="en-US" dirty="0"/>
              <a:t>Many projects address the problem of the </a:t>
            </a:r>
            <a:br>
              <a:rPr lang="en-US" dirty="0"/>
            </a:br>
            <a:r>
              <a:rPr lang="en-US" dirty="0"/>
              <a:t>digital divide </a:t>
            </a:r>
          </a:p>
          <a:p>
            <a:endParaRPr lang="en-US" dirty="0"/>
          </a:p>
        </p:txBody>
      </p:sp>
      <p:sp>
        <p:nvSpPr>
          <p:cNvPr id="4" name="Footer Placeholder 3"/>
          <p:cNvSpPr>
            <a:spLocks noGrp="1"/>
          </p:cNvSpPr>
          <p:nvPr>
            <p:ph type="ftr" sz="quarter" idx="11"/>
          </p:nvPr>
        </p:nvSpPr>
        <p:spPr/>
        <p:txBody>
          <a:bodyPr/>
          <a:lstStyle/>
          <a:p>
            <a:r>
              <a:rPr lang="en-US" dirty="0"/>
              <a:t>Copyright © 2014 Pearson Education, Inc. Publishing as Prentice Hall</a:t>
            </a:r>
          </a:p>
        </p:txBody>
      </p:sp>
      <p:sp>
        <p:nvSpPr>
          <p:cNvPr id="5" name="Slide Number Placeholder 4"/>
          <p:cNvSpPr>
            <a:spLocks noGrp="1"/>
          </p:cNvSpPr>
          <p:nvPr>
            <p:ph type="sldNum" sz="quarter" idx="12"/>
          </p:nvPr>
        </p:nvSpPr>
        <p:spPr/>
        <p:txBody>
          <a:bodyPr/>
          <a:lstStyle/>
          <a:p>
            <a:fld id="{3C5A0288-DE65-4327-81AA-3D0ED474C7D0}" type="slidenum">
              <a:rPr lang="en-US" smtClean="0"/>
              <a:pPr/>
              <a:t>5</a:t>
            </a:fld>
            <a:endParaRPr lang="en-US"/>
          </a:p>
        </p:txBody>
      </p:sp>
    </p:spTree>
    <p:extLst>
      <p:ext uri="{BB962C8B-B14F-4D97-AF65-F5344CB8AC3E}">
        <p14:creationId xmlns:p14="http://schemas.microsoft.com/office/powerpoint/2010/main" val="1446450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 and Our Society</a:t>
            </a:r>
          </a:p>
        </p:txBody>
      </p:sp>
      <p:sp>
        <p:nvSpPr>
          <p:cNvPr id="3" name="Content Placeholder 2"/>
          <p:cNvSpPr>
            <a:spLocks noGrp="1"/>
          </p:cNvSpPr>
          <p:nvPr>
            <p:ph idx="1"/>
          </p:nvPr>
        </p:nvSpPr>
        <p:spPr/>
        <p:txBody>
          <a:bodyPr/>
          <a:lstStyle/>
          <a:p>
            <a:pPr>
              <a:lnSpc>
                <a:spcPct val="114000"/>
              </a:lnSpc>
            </a:pPr>
            <a:r>
              <a:rPr lang="en-US" dirty="0"/>
              <a:t>Technology is allowing us to redefine fundamental parts of our social makeup</a:t>
            </a:r>
          </a:p>
          <a:p>
            <a:pPr lvl="1">
              <a:lnSpc>
                <a:spcPct val="114000"/>
              </a:lnSpc>
            </a:pPr>
            <a:r>
              <a:rPr lang="en-US" dirty="0"/>
              <a:t>How we think</a:t>
            </a:r>
          </a:p>
          <a:p>
            <a:pPr lvl="1">
              <a:lnSpc>
                <a:spcPct val="114000"/>
              </a:lnSpc>
            </a:pPr>
            <a:r>
              <a:rPr lang="en-US" dirty="0"/>
              <a:t>How we connect with others</a:t>
            </a:r>
          </a:p>
          <a:p>
            <a:pPr lvl="1">
              <a:lnSpc>
                <a:spcPct val="114000"/>
              </a:lnSpc>
            </a:pPr>
            <a:r>
              <a:rPr lang="en-US" dirty="0"/>
              <a:t>How we purchase and consume products</a:t>
            </a:r>
          </a:p>
        </p:txBody>
      </p:sp>
      <p:sp>
        <p:nvSpPr>
          <p:cNvPr id="4" name="Footer Placeholder 3"/>
          <p:cNvSpPr>
            <a:spLocks noGrp="1"/>
          </p:cNvSpPr>
          <p:nvPr>
            <p:ph type="ftr" sz="quarter" idx="11"/>
          </p:nvPr>
        </p:nvSpPr>
        <p:spPr/>
        <p:txBody>
          <a:bodyPr/>
          <a:lstStyle/>
          <a:p>
            <a:r>
              <a:rPr lang="en-US" dirty="0"/>
              <a:t>Copyright © 2014 Pearson Education, Inc. Publishing as Prentice Hall</a:t>
            </a:r>
          </a:p>
        </p:txBody>
      </p:sp>
      <p:sp>
        <p:nvSpPr>
          <p:cNvPr id="5" name="Slide Number Placeholder 4"/>
          <p:cNvSpPr>
            <a:spLocks noGrp="1"/>
          </p:cNvSpPr>
          <p:nvPr>
            <p:ph type="sldNum" sz="quarter" idx="12"/>
          </p:nvPr>
        </p:nvSpPr>
        <p:spPr/>
        <p:txBody>
          <a:bodyPr/>
          <a:lstStyle/>
          <a:p>
            <a:fld id="{3C5A0288-DE65-4327-81AA-3D0ED474C7D0}" type="slidenum">
              <a:rPr lang="en-US" smtClean="0"/>
              <a:pPr/>
              <a:t>6</a:t>
            </a:fld>
            <a:endParaRPr lang="en-US"/>
          </a:p>
        </p:txBody>
      </p:sp>
    </p:spTree>
    <p:extLst>
      <p:ext uri="{BB962C8B-B14F-4D97-AF65-F5344CB8AC3E}">
        <p14:creationId xmlns:p14="http://schemas.microsoft.com/office/powerpoint/2010/main" val="440975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Technology and Our Society</a:t>
            </a:r>
            <a:br>
              <a:rPr lang="en-US" dirty="0"/>
            </a:br>
            <a:r>
              <a:rPr lang="en-US" dirty="0"/>
              <a:t>Technology Impacts How We Think</a:t>
            </a:r>
          </a:p>
        </p:txBody>
      </p:sp>
      <p:sp>
        <p:nvSpPr>
          <p:cNvPr id="3" name="Content Placeholder 2"/>
          <p:cNvSpPr>
            <a:spLocks noGrp="1"/>
          </p:cNvSpPr>
          <p:nvPr>
            <p:ph idx="1"/>
          </p:nvPr>
        </p:nvSpPr>
        <p:spPr/>
        <p:txBody>
          <a:bodyPr/>
          <a:lstStyle/>
          <a:p>
            <a:pPr>
              <a:lnSpc>
                <a:spcPct val="114000"/>
              </a:lnSpc>
            </a:pPr>
            <a:r>
              <a:rPr lang="en-US" dirty="0"/>
              <a:t>Web 2.0 allows international collaboration</a:t>
            </a:r>
          </a:p>
          <a:p>
            <a:pPr>
              <a:lnSpc>
                <a:spcPct val="114000"/>
              </a:lnSpc>
            </a:pPr>
            <a:r>
              <a:rPr lang="en-US" dirty="0"/>
              <a:t>Autonomy, mastery, and purpose</a:t>
            </a:r>
          </a:p>
        </p:txBody>
      </p:sp>
      <p:sp>
        <p:nvSpPr>
          <p:cNvPr id="4" name="Footer Placeholder 3"/>
          <p:cNvSpPr>
            <a:spLocks noGrp="1"/>
          </p:cNvSpPr>
          <p:nvPr>
            <p:ph type="ftr" sz="quarter" idx="11"/>
          </p:nvPr>
        </p:nvSpPr>
        <p:spPr/>
        <p:txBody>
          <a:bodyPr/>
          <a:lstStyle/>
          <a:p>
            <a:r>
              <a:rPr lang="en-US" dirty="0"/>
              <a:t>Copyright © 2014 Pearson Education, Inc. Publishing as Prentice Hall</a:t>
            </a:r>
          </a:p>
        </p:txBody>
      </p:sp>
      <p:sp>
        <p:nvSpPr>
          <p:cNvPr id="5" name="Slide Number Placeholder 4"/>
          <p:cNvSpPr>
            <a:spLocks noGrp="1"/>
          </p:cNvSpPr>
          <p:nvPr>
            <p:ph type="sldNum" sz="quarter" idx="12"/>
          </p:nvPr>
        </p:nvSpPr>
        <p:spPr/>
        <p:txBody>
          <a:bodyPr/>
          <a:lstStyle/>
          <a:p>
            <a:fld id="{3C5A0288-DE65-4327-81AA-3D0ED474C7D0}" type="slidenum">
              <a:rPr lang="en-US" smtClean="0"/>
              <a:pPr/>
              <a:t>7</a:t>
            </a:fld>
            <a:endParaRPr lang="en-US"/>
          </a:p>
        </p:txBody>
      </p:sp>
    </p:spTree>
    <p:extLst>
      <p:ext uri="{BB962C8B-B14F-4D97-AF65-F5344CB8AC3E}">
        <p14:creationId xmlns:p14="http://schemas.microsoft.com/office/powerpoint/2010/main" val="1746833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066800"/>
          </a:xfrm>
        </p:spPr>
        <p:txBody>
          <a:bodyPr>
            <a:normAutofit fontScale="90000"/>
          </a:bodyPr>
          <a:lstStyle/>
          <a:p>
            <a:r>
              <a:rPr lang="en-US" dirty="0"/>
              <a:t>Technology and Our Society</a:t>
            </a:r>
            <a:br>
              <a:rPr lang="en-US" dirty="0"/>
            </a:br>
            <a:r>
              <a:rPr lang="en-US" sz="4000" dirty="0"/>
              <a:t>Technology Impacts How We Connect</a:t>
            </a:r>
          </a:p>
        </p:txBody>
      </p:sp>
      <p:sp>
        <p:nvSpPr>
          <p:cNvPr id="3" name="Content Placeholder 2"/>
          <p:cNvSpPr>
            <a:spLocks noGrp="1"/>
          </p:cNvSpPr>
          <p:nvPr>
            <p:ph sz="half" idx="1"/>
          </p:nvPr>
        </p:nvSpPr>
        <p:spPr>
          <a:xfrm>
            <a:off x="494731" y="2133600"/>
            <a:ext cx="4077269" cy="4191000"/>
          </a:xfrm>
        </p:spPr>
        <p:txBody>
          <a:bodyPr/>
          <a:lstStyle/>
          <a:p>
            <a:pPr>
              <a:lnSpc>
                <a:spcPct val="114000"/>
              </a:lnSpc>
            </a:pPr>
            <a:r>
              <a:rPr lang="en-US" sz="3200" dirty="0"/>
              <a:t>Connecting</a:t>
            </a:r>
            <a:br>
              <a:rPr lang="en-US" sz="3200" dirty="0"/>
            </a:br>
            <a:r>
              <a:rPr lang="en-US" sz="3200" dirty="0"/>
              <a:t>through music</a:t>
            </a:r>
          </a:p>
          <a:p>
            <a:pPr lvl="1">
              <a:lnSpc>
                <a:spcPct val="114000"/>
              </a:lnSpc>
            </a:pPr>
            <a:r>
              <a:rPr lang="en-US" sz="2800" dirty="0"/>
              <a:t>Virtual Choir</a:t>
            </a:r>
          </a:p>
          <a:p>
            <a:pPr>
              <a:lnSpc>
                <a:spcPct val="114000"/>
              </a:lnSpc>
            </a:pPr>
            <a:r>
              <a:rPr lang="en-US" sz="3200" dirty="0"/>
              <a:t>Connecting</a:t>
            </a:r>
            <a:br>
              <a:rPr lang="en-US" sz="3200" dirty="0"/>
            </a:br>
            <a:r>
              <a:rPr lang="en-US" sz="3200" dirty="0"/>
              <a:t>through business</a:t>
            </a:r>
          </a:p>
          <a:p>
            <a:pPr lvl="1">
              <a:lnSpc>
                <a:spcPct val="114000"/>
              </a:lnSpc>
            </a:pPr>
            <a:r>
              <a:rPr lang="en-US" sz="2800" dirty="0" err="1"/>
              <a:t>Kickstarter</a:t>
            </a:r>
            <a:endParaRPr lang="en-US" sz="2800" dirty="0"/>
          </a:p>
          <a:p>
            <a:pPr lvl="1">
              <a:lnSpc>
                <a:spcPct val="114000"/>
              </a:lnSpc>
            </a:pPr>
            <a:r>
              <a:rPr lang="en-US" sz="2800" dirty="0" err="1"/>
              <a:t>Crowdfunding</a:t>
            </a:r>
            <a:endParaRPr lang="en-US" sz="2800" dirty="0"/>
          </a:p>
          <a:p>
            <a:pPr lvl="1"/>
            <a:endParaRPr lang="en-US" dirty="0"/>
          </a:p>
        </p:txBody>
      </p:sp>
      <p:sp>
        <p:nvSpPr>
          <p:cNvPr id="4" name="Footer Placeholder 3"/>
          <p:cNvSpPr>
            <a:spLocks noGrp="1"/>
          </p:cNvSpPr>
          <p:nvPr>
            <p:ph type="ftr" sz="quarter" idx="11"/>
          </p:nvPr>
        </p:nvSpPr>
        <p:spPr/>
        <p:txBody>
          <a:bodyPr/>
          <a:lstStyle/>
          <a:p>
            <a:r>
              <a:rPr lang="en-US" dirty="0"/>
              <a:t>Copyright © 2014 Pearson Education, Inc. Publishing as Prentice Hall</a:t>
            </a:r>
          </a:p>
        </p:txBody>
      </p:sp>
      <p:sp>
        <p:nvSpPr>
          <p:cNvPr id="5" name="Slide Number Placeholder 4"/>
          <p:cNvSpPr>
            <a:spLocks noGrp="1"/>
          </p:cNvSpPr>
          <p:nvPr>
            <p:ph type="sldNum" sz="quarter" idx="12"/>
          </p:nvPr>
        </p:nvSpPr>
        <p:spPr/>
        <p:txBody>
          <a:bodyPr/>
          <a:lstStyle/>
          <a:p>
            <a:fld id="{3C5A0288-DE65-4327-81AA-3D0ED474C7D0}" type="slidenum">
              <a:rPr lang="en-US" smtClean="0"/>
              <a:pPr/>
              <a:t>8</a:t>
            </a:fld>
            <a:endParaRPr lang="en-US"/>
          </a:p>
        </p:txBody>
      </p:sp>
      <p:pic>
        <p:nvPicPr>
          <p:cNvPr id="3074" name="Picture 2" descr="G:\Tech in Action PowerPoints\Images Library\Chapter 1\fig_01_0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1828800"/>
            <a:ext cx="4825812" cy="2671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42320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7|6.8|6.5|3.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2604</TotalTime>
  <Words>2884</Words>
  <Application>Microsoft Office PowerPoint</Application>
  <PresentationFormat>On-screen Show (4:3)</PresentationFormat>
  <Paragraphs>215</Paragraphs>
  <Slides>20</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Wingdings</vt:lpstr>
      <vt:lpstr>Office Theme</vt:lpstr>
      <vt:lpstr>Technology in Action</vt:lpstr>
      <vt:lpstr>Chapter Topics</vt:lpstr>
      <vt:lpstr>How Will You Put Technology in Action?</vt:lpstr>
      <vt:lpstr>Technology on the World Stage</vt:lpstr>
      <vt:lpstr>Technology on the World Stage Other Global Issues</vt:lpstr>
      <vt:lpstr>Technology on the World Stage The Digital Divide</vt:lpstr>
      <vt:lpstr>Technology and Our Society</vt:lpstr>
      <vt:lpstr>Technology and Our Society Technology Impacts How We Think</vt:lpstr>
      <vt:lpstr>Technology and Our Society Technology Impacts How We Connect</vt:lpstr>
      <vt:lpstr>Technology and Society Technology Impacts How We Consume</vt:lpstr>
      <vt:lpstr> How Will Technology Improve Your Life?</vt:lpstr>
      <vt:lpstr>Technology at Home</vt:lpstr>
      <vt:lpstr>Technology and Your Career</vt:lpstr>
      <vt:lpstr>Technology and Your Career Retail: Working in a Data Mine</vt:lpstr>
      <vt:lpstr>Technology and Your Career Arts: Ink, Paints, and a Laptop?</vt:lpstr>
      <vt:lpstr>Technology and Your Career Education: Teaching and Learning</vt:lpstr>
      <vt:lpstr>Technology and Your Career Law Enforcement: Put Down That Mouse – You’re Under Arrest!</vt:lpstr>
      <vt:lpstr>Technology and Your Career Science: Simulating Reality</vt:lpstr>
      <vt:lpstr> Information System Pillars</vt:lpstr>
      <vt:lpstr>Main Characteristics of Computer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In Action</dc:creator>
  <cp:lastModifiedBy>Shady</cp:lastModifiedBy>
  <cp:revision>25</cp:revision>
  <dcterms:created xsi:type="dcterms:W3CDTF">2011-08-19T00:37:13Z</dcterms:created>
  <dcterms:modified xsi:type="dcterms:W3CDTF">2018-09-15T11:37:39Z</dcterms:modified>
</cp:coreProperties>
</file>